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70" r:id="rId12"/>
    <p:sldId id="271" r:id="rId13"/>
    <p:sldId id="267" r:id="rId14"/>
    <p:sldId id="268" r:id="rId15"/>
    <p:sldId id="269" r:id="rId16"/>
    <p:sldId id="272" r:id="rId17"/>
    <p:sldId id="273" r:id="rId18"/>
    <p:sldId id="276" r:id="rId19"/>
    <p:sldId id="275" r:id="rId20"/>
    <p:sldId id="277" r:id="rId21"/>
    <p:sldId id="288" r:id="rId22"/>
    <p:sldId id="289" r:id="rId23"/>
    <p:sldId id="279" r:id="rId24"/>
    <p:sldId id="280" r:id="rId25"/>
    <p:sldId id="290" r:id="rId26"/>
    <p:sldId id="281" r:id="rId27"/>
    <p:sldId id="282" r:id="rId28"/>
    <p:sldId id="284" r:id="rId29"/>
    <p:sldId id="291" r:id="rId30"/>
    <p:sldId id="292" r:id="rId31"/>
    <p:sldId id="283" r:id="rId32"/>
    <p:sldId id="285" r:id="rId33"/>
    <p:sldId id="274" r:id="rId34"/>
    <p:sldId id="29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91" y="8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52E5F-2068-4107-970E-1592084FC749}" type="datetimeFigureOut">
              <a:rPr lang="en-AU" smtClean="0"/>
              <a:t>21/03/2018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4CFD8-0981-464D-ABA7-4403E7CF5F3F}" type="slidenum">
              <a:rPr lang="en-AU" smtClean="0"/>
              <a:t>‹#›</a:t>
            </a:fld>
            <a:endParaRPr lang="en-AU"/>
          </a:p>
        </p:txBody>
      </p:sp>
    </p:spTree>
    <p:extLst>
      <p:ext uri="{BB962C8B-B14F-4D97-AF65-F5344CB8AC3E}">
        <p14:creationId xmlns:p14="http://schemas.microsoft.com/office/powerpoint/2010/main" val="2743071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C84CFD8-0981-464D-ABA7-4403E7CF5F3F}" type="slidenum">
              <a:rPr lang="en-AU" smtClean="0"/>
              <a:t>2</a:t>
            </a:fld>
            <a:endParaRPr lang="en-AU"/>
          </a:p>
        </p:txBody>
      </p:sp>
    </p:spTree>
    <p:extLst>
      <p:ext uri="{BB962C8B-B14F-4D97-AF65-F5344CB8AC3E}">
        <p14:creationId xmlns:p14="http://schemas.microsoft.com/office/powerpoint/2010/main" val="239688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mtClean="0"/>
              <a:t>Remake</a:t>
            </a:r>
            <a:r>
              <a:rPr lang="en-AU" baseline="0" smtClean="0"/>
              <a:t> this to 16:9 </a:t>
            </a:r>
            <a:endParaRPr lang="en-AU"/>
          </a:p>
        </p:txBody>
      </p:sp>
      <p:sp>
        <p:nvSpPr>
          <p:cNvPr id="4" name="Slide Number Placeholder 3"/>
          <p:cNvSpPr>
            <a:spLocks noGrp="1"/>
          </p:cNvSpPr>
          <p:nvPr>
            <p:ph type="sldNum" sz="quarter" idx="10"/>
          </p:nvPr>
        </p:nvSpPr>
        <p:spPr/>
        <p:txBody>
          <a:bodyPr/>
          <a:lstStyle/>
          <a:p>
            <a:fld id="{8C84CFD8-0981-464D-ABA7-4403E7CF5F3F}" type="slidenum">
              <a:rPr lang="en-AU" smtClean="0"/>
              <a:t>8</a:t>
            </a:fld>
            <a:endParaRPr lang="en-AU"/>
          </a:p>
        </p:txBody>
      </p:sp>
    </p:spTree>
    <p:extLst>
      <p:ext uri="{BB962C8B-B14F-4D97-AF65-F5344CB8AC3E}">
        <p14:creationId xmlns:p14="http://schemas.microsoft.com/office/powerpoint/2010/main" val="979140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mtClean="0"/>
              <a:t>REPLACE THIS</a:t>
            </a:r>
            <a:endParaRPr lang="en-AU"/>
          </a:p>
        </p:txBody>
      </p:sp>
      <p:sp>
        <p:nvSpPr>
          <p:cNvPr id="4" name="Slide Number Placeholder 3"/>
          <p:cNvSpPr>
            <a:spLocks noGrp="1"/>
          </p:cNvSpPr>
          <p:nvPr>
            <p:ph type="sldNum" sz="quarter" idx="10"/>
          </p:nvPr>
        </p:nvSpPr>
        <p:spPr/>
        <p:txBody>
          <a:bodyPr/>
          <a:lstStyle/>
          <a:p>
            <a:fld id="{8C84CFD8-0981-464D-ABA7-4403E7CF5F3F}" type="slidenum">
              <a:rPr lang="en-AU" smtClean="0"/>
              <a:t>12</a:t>
            </a:fld>
            <a:endParaRPr lang="en-AU"/>
          </a:p>
        </p:txBody>
      </p:sp>
    </p:spTree>
    <p:extLst>
      <p:ext uri="{BB962C8B-B14F-4D97-AF65-F5344CB8AC3E}">
        <p14:creationId xmlns:p14="http://schemas.microsoft.com/office/powerpoint/2010/main" val="119599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smtClean="0"/>
              <a:t>Bootstrap,</a:t>
            </a:r>
            <a:r>
              <a:rPr lang="en-AU" baseline="0" dirty="0" smtClean="0"/>
              <a:t> scroll to modal section, click to open the demo. Markup usually injected at the end of the page. </a:t>
            </a:r>
            <a:endParaRPr lang="en-AU" dirty="0"/>
          </a:p>
        </p:txBody>
      </p:sp>
    </p:spTree>
    <p:extLst>
      <p:ext uri="{BB962C8B-B14F-4D97-AF65-F5344CB8AC3E}">
        <p14:creationId xmlns:p14="http://schemas.microsoft.com/office/powerpoint/2010/main" val="548983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smtClean="0"/>
              <a:t>A</a:t>
            </a:r>
            <a:r>
              <a:rPr lang="en-AU" baseline="0" dirty="0" smtClean="0"/>
              <a:t> user who is relying on the keyboard for navigation, maybe through a screenreader, will have to tab through all of this. Bootstrap takes care of this for you. Tabbing forward sends you to the first link in the modal, and clicking the close link sends us back to where we started from. How can we do the same with our content updates? Let’s look at another example.</a:t>
            </a:r>
            <a:endParaRPr lang="en-AU" dirty="0"/>
          </a:p>
        </p:txBody>
      </p:sp>
    </p:spTree>
    <p:extLst>
      <p:ext uri="{BB962C8B-B14F-4D97-AF65-F5344CB8AC3E}">
        <p14:creationId xmlns:p14="http://schemas.microsoft.com/office/powerpoint/2010/main" val="2889208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mtClean="0"/>
              <a:t>Technically,</a:t>
            </a:r>
            <a:r>
              <a:rPr lang="en-AU" baseline="0" smtClean="0"/>
              <a:t> this is accessible</a:t>
            </a:r>
            <a:endParaRPr lang="en-AU"/>
          </a:p>
        </p:txBody>
      </p:sp>
      <p:sp>
        <p:nvSpPr>
          <p:cNvPr id="4" name="Slide Number Placeholder 3"/>
          <p:cNvSpPr>
            <a:spLocks noGrp="1"/>
          </p:cNvSpPr>
          <p:nvPr>
            <p:ph type="sldNum" sz="quarter" idx="10"/>
          </p:nvPr>
        </p:nvSpPr>
        <p:spPr/>
        <p:txBody>
          <a:bodyPr/>
          <a:lstStyle/>
          <a:p>
            <a:fld id="{8C84CFD8-0981-464D-ABA7-4403E7CF5F3F}" type="slidenum">
              <a:rPr lang="en-AU" smtClean="0"/>
              <a:t>32</a:t>
            </a:fld>
            <a:endParaRPr lang="en-AU"/>
          </a:p>
        </p:txBody>
      </p:sp>
    </p:spTree>
    <p:extLst>
      <p:ext uri="{BB962C8B-B14F-4D97-AF65-F5344CB8AC3E}">
        <p14:creationId xmlns:p14="http://schemas.microsoft.com/office/powerpoint/2010/main" val="507748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7651CD1B-AAD2-4C6C-9CDA-4A19EF10060E}" type="datetimeFigureOut">
              <a:rPr lang="en-AU" smtClean="0"/>
              <a:t>21/03/2018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C969AE5-D939-48C9-8E28-2D1541213AD7}" type="slidenum">
              <a:rPr lang="en-AU" smtClean="0"/>
              <a:t>‹#›</a:t>
            </a:fld>
            <a:endParaRPr lang="en-AU"/>
          </a:p>
        </p:txBody>
      </p:sp>
    </p:spTree>
    <p:extLst>
      <p:ext uri="{BB962C8B-B14F-4D97-AF65-F5344CB8AC3E}">
        <p14:creationId xmlns:p14="http://schemas.microsoft.com/office/powerpoint/2010/main" val="3421344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651CD1B-AAD2-4C6C-9CDA-4A19EF10060E}" type="datetimeFigureOut">
              <a:rPr lang="en-AU" smtClean="0"/>
              <a:t>21/03/2018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C969AE5-D939-48C9-8E28-2D1541213AD7}" type="slidenum">
              <a:rPr lang="en-AU" smtClean="0"/>
              <a:t>‹#›</a:t>
            </a:fld>
            <a:endParaRPr lang="en-AU"/>
          </a:p>
        </p:txBody>
      </p:sp>
    </p:spTree>
    <p:extLst>
      <p:ext uri="{BB962C8B-B14F-4D97-AF65-F5344CB8AC3E}">
        <p14:creationId xmlns:p14="http://schemas.microsoft.com/office/powerpoint/2010/main" val="3164274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651CD1B-AAD2-4C6C-9CDA-4A19EF10060E}" type="datetimeFigureOut">
              <a:rPr lang="en-AU" smtClean="0"/>
              <a:t>21/03/2018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C969AE5-D939-48C9-8E28-2D1541213AD7}" type="slidenum">
              <a:rPr lang="en-AU" smtClean="0"/>
              <a:t>‹#›</a:t>
            </a:fld>
            <a:endParaRPr lang="en-AU"/>
          </a:p>
        </p:txBody>
      </p:sp>
    </p:spTree>
    <p:extLst>
      <p:ext uri="{BB962C8B-B14F-4D97-AF65-F5344CB8AC3E}">
        <p14:creationId xmlns:p14="http://schemas.microsoft.com/office/powerpoint/2010/main" val="2871123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webpage">
    <p:spTree>
      <p:nvGrpSpPr>
        <p:cNvPr id="1" name=""/>
        <p:cNvGrpSpPr/>
        <p:nvPr/>
      </p:nvGrpSpPr>
      <p:grpSpPr>
        <a:xfrm>
          <a:off x="0" y="0"/>
          <a:ext cx="0" cy="0"/>
          <a:chOff x="0" y="0"/>
          <a:chExt cx="0" cy="0"/>
        </a:xfrm>
      </p:grpSpPr>
      <p:sp>
        <p:nvSpPr>
          <p:cNvPr id="87" name="Shape 87"/>
          <p:cNvSpPr>
            <a:spLocks noGrp="1"/>
          </p:cNvSpPr>
          <p:nvPr>
            <p:ph type="pic" idx="13"/>
          </p:nvPr>
        </p:nvSpPr>
        <p:spPr>
          <a:xfrm>
            <a:off x="-12700" y="1475"/>
            <a:ext cx="12217399" cy="6956650"/>
          </a:xfrm>
          <a:prstGeom prst="rect">
            <a:avLst/>
          </a:prstGeom>
        </p:spPr>
        <p:txBody>
          <a:bodyPr lIns="91439" tIns="45719" rIns="91439" bIns="45719" anchor="t">
            <a:noAutofit/>
          </a:bodyPr>
          <a:lstStyle/>
          <a:p>
            <a:r>
              <a:rPr lang="en-US" smtClean="0"/>
              <a:t>Click icon to add picture</a:t>
            </a:r>
            <a:endParaRPr/>
          </a:p>
        </p:txBody>
      </p:sp>
      <p:sp>
        <p:nvSpPr>
          <p:cNvPr id="88" name="Shape 88"/>
          <p:cNvSpPr/>
          <p:nvPr/>
        </p:nvSpPr>
        <p:spPr>
          <a:xfrm>
            <a:off x="-6350" y="6198630"/>
            <a:ext cx="12217400" cy="665721"/>
          </a:xfrm>
          <a:prstGeom prst="rect">
            <a:avLst/>
          </a:prstGeom>
          <a:solidFill>
            <a:srgbClr val="424242"/>
          </a:solidFill>
          <a:ln w="12700">
            <a:miter lim="400000"/>
          </a:ln>
        </p:spPr>
        <p:txBody>
          <a:bodyPr lIns="25400" tIns="25400" rIns="25400" bIns="25400" anchor="ctr"/>
          <a:lstStyle/>
          <a:p>
            <a:pPr>
              <a:defRPr sz="16800" b="1" u="none">
                <a:solidFill>
                  <a:srgbClr val="323333"/>
                </a:solidFill>
              </a:defRPr>
            </a:pPr>
            <a:endParaRPr sz="8400"/>
          </a:p>
        </p:txBody>
      </p:sp>
      <p:sp>
        <p:nvSpPr>
          <p:cNvPr id="89" name="Shape 89"/>
          <p:cNvSpPr>
            <a:spLocks noGrp="1"/>
          </p:cNvSpPr>
          <p:nvPr>
            <p:ph type="body" sz="quarter" idx="14"/>
          </p:nvPr>
        </p:nvSpPr>
        <p:spPr>
          <a:xfrm>
            <a:off x="639559" y="6315590"/>
            <a:ext cx="4095673" cy="438582"/>
          </a:xfrm>
          <a:prstGeom prst="rect">
            <a:avLst/>
          </a:prstGeom>
        </p:spPr>
        <p:txBody>
          <a:bodyPr wrap="none">
            <a:spAutoFit/>
          </a:bodyPr>
          <a:lstStyle>
            <a:lvl1pPr marL="0" indent="0">
              <a:spcBef>
                <a:spcPts val="0"/>
              </a:spcBef>
              <a:buSzTx/>
              <a:buNone/>
              <a:defRPr sz="2500" b="0" u="sng">
                <a:solidFill>
                  <a:srgbClr val="FFFFFF"/>
                </a:solidFill>
              </a:defRPr>
            </a:lvl1pPr>
          </a:lstStyle>
          <a:p>
            <a:pPr lvl="0"/>
            <a:r>
              <a:rPr lang="en-US" smtClean="0"/>
              <a:t>Click to edit Master text styles</a:t>
            </a:r>
          </a:p>
        </p:txBody>
      </p:sp>
      <p:sp>
        <p:nvSpPr>
          <p:cNvPr id="90" name="Shape 9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5098309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651CD1B-AAD2-4C6C-9CDA-4A19EF10060E}" type="datetimeFigureOut">
              <a:rPr lang="en-AU" smtClean="0"/>
              <a:t>21/03/2018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C969AE5-D939-48C9-8E28-2D1541213AD7}" type="slidenum">
              <a:rPr lang="en-AU" smtClean="0"/>
              <a:t>‹#›</a:t>
            </a:fld>
            <a:endParaRPr lang="en-AU"/>
          </a:p>
        </p:txBody>
      </p:sp>
    </p:spTree>
    <p:extLst>
      <p:ext uri="{BB962C8B-B14F-4D97-AF65-F5344CB8AC3E}">
        <p14:creationId xmlns:p14="http://schemas.microsoft.com/office/powerpoint/2010/main" val="482984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51CD1B-AAD2-4C6C-9CDA-4A19EF10060E}" type="datetimeFigureOut">
              <a:rPr lang="en-AU" smtClean="0"/>
              <a:t>21/03/2018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C969AE5-D939-48C9-8E28-2D1541213AD7}" type="slidenum">
              <a:rPr lang="en-AU" smtClean="0"/>
              <a:t>‹#›</a:t>
            </a:fld>
            <a:endParaRPr lang="en-AU"/>
          </a:p>
        </p:txBody>
      </p:sp>
    </p:spTree>
    <p:extLst>
      <p:ext uri="{BB962C8B-B14F-4D97-AF65-F5344CB8AC3E}">
        <p14:creationId xmlns:p14="http://schemas.microsoft.com/office/powerpoint/2010/main" val="3068430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7651CD1B-AAD2-4C6C-9CDA-4A19EF10060E}" type="datetimeFigureOut">
              <a:rPr lang="en-AU" smtClean="0"/>
              <a:t>21/03/2018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C969AE5-D939-48C9-8E28-2D1541213AD7}" type="slidenum">
              <a:rPr lang="en-AU" smtClean="0"/>
              <a:t>‹#›</a:t>
            </a:fld>
            <a:endParaRPr lang="en-AU"/>
          </a:p>
        </p:txBody>
      </p:sp>
    </p:spTree>
    <p:extLst>
      <p:ext uri="{BB962C8B-B14F-4D97-AF65-F5344CB8AC3E}">
        <p14:creationId xmlns:p14="http://schemas.microsoft.com/office/powerpoint/2010/main" val="1597227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7651CD1B-AAD2-4C6C-9CDA-4A19EF10060E}" type="datetimeFigureOut">
              <a:rPr lang="en-AU" smtClean="0"/>
              <a:t>21/03/2018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C969AE5-D939-48C9-8E28-2D1541213AD7}" type="slidenum">
              <a:rPr lang="en-AU" smtClean="0"/>
              <a:t>‹#›</a:t>
            </a:fld>
            <a:endParaRPr lang="en-AU"/>
          </a:p>
        </p:txBody>
      </p:sp>
    </p:spTree>
    <p:extLst>
      <p:ext uri="{BB962C8B-B14F-4D97-AF65-F5344CB8AC3E}">
        <p14:creationId xmlns:p14="http://schemas.microsoft.com/office/powerpoint/2010/main" val="2064806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7651CD1B-AAD2-4C6C-9CDA-4A19EF10060E}" type="datetimeFigureOut">
              <a:rPr lang="en-AU" smtClean="0"/>
              <a:t>21/03/2018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C969AE5-D939-48C9-8E28-2D1541213AD7}" type="slidenum">
              <a:rPr lang="en-AU" smtClean="0"/>
              <a:t>‹#›</a:t>
            </a:fld>
            <a:endParaRPr lang="en-AU"/>
          </a:p>
        </p:txBody>
      </p:sp>
    </p:spTree>
    <p:extLst>
      <p:ext uri="{BB962C8B-B14F-4D97-AF65-F5344CB8AC3E}">
        <p14:creationId xmlns:p14="http://schemas.microsoft.com/office/powerpoint/2010/main" val="1630719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51CD1B-AAD2-4C6C-9CDA-4A19EF10060E}" type="datetimeFigureOut">
              <a:rPr lang="en-AU" smtClean="0"/>
              <a:t>21/03/2018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C969AE5-D939-48C9-8E28-2D1541213AD7}" type="slidenum">
              <a:rPr lang="en-AU" smtClean="0"/>
              <a:t>‹#›</a:t>
            </a:fld>
            <a:endParaRPr lang="en-AU"/>
          </a:p>
        </p:txBody>
      </p:sp>
    </p:spTree>
    <p:extLst>
      <p:ext uri="{BB962C8B-B14F-4D97-AF65-F5344CB8AC3E}">
        <p14:creationId xmlns:p14="http://schemas.microsoft.com/office/powerpoint/2010/main" val="1705711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51CD1B-AAD2-4C6C-9CDA-4A19EF10060E}" type="datetimeFigureOut">
              <a:rPr lang="en-AU" smtClean="0"/>
              <a:t>21/03/2018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C969AE5-D939-48C9-8E28-2D1541213AD7}" type="slidenum">
              <a:rPr lang="en-AU" smtClean="0"/>
              <a:t>‹#›</a:t>
            </a:fld>
            <a:endParaRPr lang="en-AU"/>
          </a:p>
        </p:txBody>
      </p:sp>
    </p:spTree>
    <p:extLst>
      <p:ext uri="{BB962C8B-B14F-4D97-AF65-F5344CB8AC3E}">
        <p14:creationId xmlns:p14="http://schemas.microsoft.com/office/powerpoint/2010/main" val="328605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51CD1B-AAD2-4C6C-9CDA-4A19EF10060E}" type="datetimeFigureOut">
              <a:rPr lang="en-AU" smtClean="0"/>
              <a:t>21/03/2018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C969AE5-D939-48C9-8E28-2D1541213AD7}" type="slidenum">
              <a:rPr lang="en-AU" smtClean="0"/>
              <a:t>‹#›</a:t>
            </a:fld>
            <a:endParaRPr lang="en-AU"/>
          </a:p>
        </p:txBody>
      </p:sp>
    </p:spTree>
    <p:extLst>
      <p:ext uri="{BB962C8B-B14F-4D97-AF65-F5344CB8AC3E}">
        <p14:creationId xmlns:p14="http://schemas.microsoft.com/office/powerpoint/2010/main" val="2970371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1CD1B-AAD2-4C6C-9CDA-4A19EF10060E}" type="datetimeFigureOut">
              <a:rPr lang="en-AU" smtClean="0"/>
              <a:t>21/03/2018</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969AE5-D939-48C9-8E28-2D1541213AD7}" type="slidenum">
              <a:rPr lang="en-AU" smtClean="0"/>
              <a:t>‹#›</a:t>
            </a:fld>
            <a:endParaRPr lang="en-AU"/>
          </a:p>
        </p:txBody>
      </p:sp>
    </p:spTree>
    <p:extLst>
      <p:ext uri="{BB962C8B-B14F-4D97-AF65-F5344CB8AC3E}">
        <p14:creationId xmlns:p14="http://schemas.microsoft.com/office/powerpoint/2010/main" val="2339929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internetingishard.com/html-and-css/semantic-html/" TargetMode="External"/><Relationship Id="rId2" Type="http://schemas.openxmlformats.org/officeDocument/2006/relationships/hyperlink" Target="https://developer.mozilla.org/en-US/docs/Web/HTML/Reference"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css-tricks.com/" TargetMode="External"/><Relationship Id="rId2" Type="http://schemas.openxmlformats.org/officeDocument/2006/relationships/hyperlink" Target="https://abookapart.com/products/color-accessibility-workflows" TargetMode="External"/><Relationship Id="rId1" Type="http://schemas.openxmlformats.org/officeDocument/2006/relationships/slideLayout" Target="../slideLayouts/slideLayout7.xml"/><Relationship Id="rId4" Type="http://schemas.openxmlformats.org/officeDocument/2006/relationships/hyperlink" Target="https://www.smashingmagazine.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www.smashingmagazine.com/printed-books/inclusive-front-end-design-patterns/" TargetMode="External"/><Relationship Id="rId2" Type="http://schemas.openxmlformats.org/officeDocument/2006/relationships/hyperlink" Target="https://a11yproject.com/"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www.w3.org/TR/wai-aria-practices/"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microsoft.com/en-us/design/inclusive"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ebaim.org/standards/wcag/checklist" TargetMode="External"/><Relationship Id="rId2" Type="http://schemas.openxmlformats.org/officeDocument/2006/relationships/hyperlink" Target="https://www.w3.org/TR/WCAG20/"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juliegrundy.id.au/links/basics.html"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smtClean="0">
                <a:latin typeface="Arial Black" panose="020B0A04020102020204" pitchFamily="34" charset="0"/>
              </a:rPr>
              <a:t>Accessibility Basics</a:t>
            </a:r>
            <a:endParaRPr lang="en-AU">
              <a:latin typeface="Arial Black" panose="020B0A04020102020204" pitchFamily="34" charset="0"/>
            </a:endParaRPr>
          </a:p>
        </p:txBody>
      </p:sp>
      <p:sp>
        <p:nvSpPr>
          <p:cNvPr id="3" name="Subtitle 2"/>
          <p:cNvSpPr>
            <a:spLocks noGrp="1"/>
          </p:cNvSpPr>
          <p:nvPr>
            <p:ph type="subTitle" idx="1"/>
          </p:nvPr>
        </p:nvSpPr>
        <p:spPr/>
        <p:txBody>
          <a:bodyPr/>
          <a:lstStyle/>
          <a:p>
            <a:r>
              <a:rPr lang="en-AU" smtClean="0"/>
              <a:t>Julie Grundy</a:t>
            </a:r>
          </a:p>
          <a:p>
            <a:r>
              <a:rPr lang="en-AU" smtClean="0"/>
              <a:t>@stringy</a:t>
            </a:r>
            <a:endParaRPr lang="en-AU"/>
          </a:p>
        </p:txBody>
      </p:sp>
      <p:pic>
        <p:nvPicPr>
          <p:cNvPr id="4" name="Picture 3" descr="Level Access Logo" title="Level Access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57029" y="429340"/>
            <a:ext cx="2477943" cy="1097280"/>
          </a:xfrm>
          <a:prstGeom prst="rect">
            <a:avLst/>
          </a:prstGeom>
        </p:spPr>
      </p:pic>
    </p:spTree>
    <p:extLst>
      <p:ext uri="{BB962C8B-B14F-4D97-AF65-F5344CB8AC3E}">
        <p14:creationId xmlns:p14="http://schemas.microsoft.com/office/powerpoint/2010/main" val="1277186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extBox 1"/>
          <p:cNvSpPr txBox="1"/>
          <p:nvPr/>
        </p:nvSpPr>
        <p:spPr>
          <a:xfrm>
            <a:off x="1168400" y="2921169"/>
            <a:ext cx="9855200" cy="1015663"/>
          </a:xfrm>
          <a:prstGeom prst="rect">
            <a:avLst/>
          </a:prstGeom>
          <a:noFill/>
        </p:spPr>
        <p:txBody>
          <a:bodyPr wrap="square" rtlCol="0">
            <a:spAutoFit/>
          </a:bodyPr>
          <a:lstStyle/>
          <a:p>
            <a:pPr algn="ctr"/>
            <a:r>
              <a:rPr lang="en-AU" sz="6000" smtClean="0">
                <a:solidFill>
                  <a:schemeClr val="bg1"/>
                </a:solidFill>
                <a:latin typeface="Arial Black" panose="020B0A04020102020204" pitchFamily="34" charset="0"/>
              </a:rPr>
              <a:t>Building</a:t>
            </a:r>
            <a:endParaRPr lang="en-AU" sz="6000">
              <a:solidFill>
                <a:schemeClr val="bg1"/>
              </a:solidFill>
              <a:latin typeface="Arial Black" panose="020B0A04020102020204" pitchFamily="34" charset="0"/>
            </a:endParaRPr>
          </a:p>
        </p:txBody>
      </p:sp>
    </p:spTree>
    <p:extLst>
      <p:ext uri="{BB962C8B-B14F-4D97-AF65-F5344CB8AC3E}">
        <p14:creationId xmlns:p14="http://schemas.microsoft.com/office/powerpoint/2010/main" val="2095912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671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47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5570" y="759173"/>
            <a:ext cx="6820860" cy="5339654"/>
          </a:xfrm>
          <a:prstGeom prst="rect">
            <a:avLst/>
          </a:prstGeom>
        </p:spPr>
      </p:pic>
    </p:spTree>
    <p:extLst>
      <p:ext uri="{BB962C8B-B14F-4D97-AF65-F5344CB8AC3E}">
        <p14:creationId xmlns:p14="http://schemas.microsoft.com/office/powerpoint/2010/main" val="1662496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5019" y="1400936"/>
            <a:ext cx="10307781" cy="3170099"/>
          </a:xfrm>
          <a:prstGeom prst="rect">
            <a:avLst/>
          </a:prstGeom>
          <a:noFill/>
        </p:spPr>
        <p:txBody>
          <a:bodyPr wrap="square" rtlCol="0">
            <a:spAutoFit/>
          </a:bodyPr>
          <a:lstStyle/>
          <a:p>
            <a:pPr defTabSz="825500" hangingPunct="0"/>
            <a:r>
              <a:rPr lang="en-AU" sz="2000">
                <a:latin typeface="Courier New" panose="02070309020205020404" pitchFamily="49" charset="0"/>
                <a:cs typeface="Courier New" panose="02070309020205020404" pitchFamily="49" charset="0"/>
                <a:sym typeface="Helvetica"/>
              </a:rPr>
              <a:t>&lt;div class=“wrapper”&gt;</a:t>
            </a:r>
          </a:p>
          <a:p>
            <a:pPr defTabSz="825500" hangingPunct="0"/>
            <a:r>
              <a:rPr lang="en-AU" sz="2000">
                <a:latin typeface="Courier New" panose="02070309020205020404" pitchFamily="49" charset="0"/>
                <a:cs typeface="Courier New" panose="02070309020205020404" pitchFamily="49" charset="0"/>
              </a:rPr>
              <a:t>  &lt;div class=“heading heading1”&gt;City Farmers, Belmont&lt;/div&gt;</a:t>
            </a:r>
          </a:p>
          <a:p>
            <a:r>
              <a:rPr lang="en-AU" sz="2000">
                <a:latin typeface="Courier New" panose="02070309020205020404" pitchFamily="49" charset="0"/>
                <a:cs typeface="Courier New" panose="02070309020205020404" pitchFamily="49" charset="0"/>
                <a:sym typeface="Helvetica"/>
              </a:rPr>
              <a:t>  &lt;</a:t>
            </a:r>
            <a:r>
              <a:rPr lang="en-AU" sz="2000">
                <a:latin typeface="Courier New" panose="02070309020205020404" pitchFamily="49" charset="0"/>
                <a:cs typeface="Courier New" panose="02070309020205020404" pitchFamily="49" charset="0"/>
              </a:rPr>
              <a:t>div class=“summary”&gt;Leading provider of bulk pet and garden supplies. &lt;a href=“www.cityfarmers.com.au/belmont”&gt;Visit Website&lt;/a&gt;</a:t>
            </a:r>
            <a:r>
              <a:rPr lang="en-AU" sz="2000">
                <a:latin typeface="Courier New" panose="02070309020205020404" pitchFamily="49" charset="0"/>
                <a:cs typeface="Courier New" panose="02070309020205020404" pitchFamily="49" charset="0"/>
                <a:sym typeface="Helvetica"/>
              </a:rPr>
              <a:t>&lt;/div&gt;</a:t>
            </a:r>
          </a:p>
          <a:p>
            <a:r>
              <a:rPr lang="en-AU" sz="2000">
                <a:latin typeface="Courier New" panose="02070309020205020404" pitchFamily="49" charset="0"/>
                <a:cs typeface="Courier New" panose="02070309020205020404" pitchFamily="49" charset="0"/>
              </a:rPr>
              <a:t>  &lt;div class=“rating-summary”&gt;&lt;span&gt;4.5/5 stars&lt;/span&gt;&lt;span&gt;32 reviews&lt;/span&gt;&lt;span&gt;&lt;a href=“www.google.com/fj5qp23984ht/”&gt;Review on Google&lt;/a&gt;&lt;/span&gt;&lt;/div&gt;</a:t>
            </a:r>
          </a:p>
          <a:p>
            <a:r>
              <a:rPr lang="en-AU" sz="2000">
                <a:latin typeface="Courier New" panose="02070309020205020404" pitchFamily="49" charset="0"/>
                <a:cs typeface="Courier New" panose="02070309020205020404" pitchFamily="49" charset="0"/>
                <a:sym typeface="Helvetica"/>
              </a:rPr>
              <a:t>  &lt;div class=“btn”&gt;Open in Google Maps&lt;/div&gt;</a:t>
            </a:r>
          </a:p>
          <a:p>
            <a:r>
              <a:rPr lang="en-AU" sz="2000">
                <a:latin typeface="Courier New" panose="02070309020205020404" pitchFamily="49" charset="0"/>
                <a:cs typeface="Courier New" panose="02070309020205020404" pitchFamily="49" charset="0"/>
              </a:rPr>
              <a:t>&lt;/div&gt;</a:t>
            </a:r>
            <a:endParaRPr lang="en-AU" sz="2000" dirty="0">
              <a:latin typeface="Courier New" panose="02070309020205020404" pitchFamily="49" charset="0"/>
              <a:cs typeface="Courier New" panose="02070309020205020404" pitchFamily="49" charset="0"/>
              <a:sym typeface="Helvetica"/>
            </a:endParaRPr>
          </a:p>
        </p:txBody>
      </p:sp>
      <p:sp>
        <p:nvSpPr>
          <p:cNvPr id="3" name="Rectangle 2"/>
          <p:cNvSpPr/>
          <p:nvPr/>
        </p:nvSpPr>
        <p:spPr>
          <a:xfrm>
            <a:off x="0" y="0"/>
            <a:ext cx="12192000" cy="110836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665019" y="292572"/>
            <a:ext cx="4784436" cy="707886"/>
          </a:xfrm>
          <a:prstGeom prst="rect">
            <a:avLst/>
          </a:prstGeom>
          <a:noFill/>
        </p:spPr>
        <p:txBody>
          <a:bodyPr wrap="square" rtlCol="0">
            <a:spAutoFit/>
          </a:bodyPr>
          <a:lstStyle/>
          <a:p>
            <a:r>
              <a:rPr lang="en-AU" sz="4000" smtClean="0">
                <a:solidFill>
                  <a:schemeClr val="bg1"/>
                </a:solidFill>
                <a:latin typeface="Arial Black" panose="020B0A04020102020204" pitchFamily="34" charset="0"/>
              </a:rPr>
              <a:t>HTML</a:t>
            </a:r>
            <a:endParaRPr lang="en-AU" sz="4000">
              <a:solidFill>
                <a:schemeClr val="bg1"/>
              </a:solidFill>
              <a:latin typeface="Arial Black" panose="020B0A04020102020204" pitchFamily="34" charset="0"/>
            </a:endParaRPr>
          </a:p>
        </p:txBody>
      </p:sp>
    </p:spTree>
    <p:extLst>
      <p:ext uri="{BB962C8B-B14F-4D97-AF65-F5344CB8AC3E}">
        <p14:creationId xmlns:p14="http://schemas.microsoft.com/office/powerpoint/2010/main" val="2112533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5019" y="1400936"/>
            <a:ext cx="10307781" cy="3785652"/>
          </a:xfrm>
          <a:prstGeom prst="rect">
            <a:avLst/>
          </a:prstGeom>
          <a:noFill/>
        </p:spPr>
        <p:txBody>
          <a:bodyPr wrap="square" rtlCol="0">
            <a:spAutoFit/>
          </a:bodyPr>
          <a:lstStyle/>
          <a:p>
            <a:pPr defTabSz="825500" hangingPunct="0"/>
            <a:r>
              <a:rPr lang="en-AU" sz="2000">
                <a:latin typeface="Courier New" panose="02070309020205020404" pitchFamily="49" charset="0"/>
                <a:cs typeface="Courier New" panose="02070309020205020404" pitchFamily="49" charset="0"/>
                <a:sym typeface="Helvetica"/>
              </a:rPr>
              <a:t>&lt;div class=“wrapper”&gt;</a:t>
            </a:r>
          </a:p>
          <a:p>
            <a:pPr defTabSz="825500" hangingPunct="0"/>
            <a:r>
              <a:rPr lang="en-AU" sz="2000">
                <a:latin typeface="Courier New" panose="02070309020205020404" pitchFamily="49" charset="0"/>
                <a:cs typeface="Courier New" panose="02070309020205020404" pitchFamily="49" charset="0"/>
              </a:rPr>
              <a:t>  &lt;h1&gt;City Farmers, Belmont&lt;/h1&gt;</a:t>
            </a:r>
          </a:p>
          <a:p>
            <a:r>
              <a:rPr lang="en-AU" sz="2000">
                <a:latin typeface="Courier New" panose="02070309020205020404" pitchFamily="49" charset="0"/>
                <a:cs typeface="Courier New" panose="02070309020205020404" pitchFamily="49" charset="0"/>
                <a:sym typeface="Helvetica"/>
              </a:rPr>
              <a:t>  &lt;</a:t>
            </a:r>
            <a:r>
              <a:rPr lang="en-AU" sz="2000">
                <a:latin typeface="Courier New" panose="02070309020205020404" pitchFamily="49" charset="0"/>
                <a:cs typeface="Courier New" panose="02070309020205020404" pitchFamily="49" charset="0"/>
              </a:rPr>
              <a:t>p&gt;Leading provider of bulk pet and garden supplies. &lt;a href=“www.cityfarmers.com.au/belmont”&gt;Visit Website&lt;/a&gt;</a:t>
            </a:r>
            <a:r>
              <a:rPr lang="en-AU" sz="2000">
                <a:latin typeface="Courier New" panose="02070309020205020404" pitchFamily="49" charset="0"/>
                <a:cs typeface="Courier New" panose="02070309020205020404" pitchFamily="49" charset="0"/>
                <a:sym typeface="Helvetica"/>
              </a:rPr>
              <a:t>&lt;/p&gt;</a:t>
            </a:r>
          </a:p>
          <a:p>
            <a:r>
              <a:rPr lang="en-AU" sz="2000">
                <a:latin typeface="Courier New" panose="02070309020205020404" pitchFamily="49" charset="0"/>
                <a:cs typeface="Courier New" panose="02070309020205020404" pitchFamily="49" charset="0"/>
              </a:rPr>
              <a:t>  &lt;ul&gt;</a:t>
            </a:r>
          </a:p>
          <a:p>
            <a:r>
              <a:rPr lang="en-AU" sz="2000">
                <a:latin typeface="Courier New" panose="02070309020205020404" pitchFamily="49" charset="0"/>
                <a:cs typeface="Courier New" panose="02070309020205020404" pitchFamily="49" charset="0"/>
              </a:rPr>
              <a:t>    &lt;li&gt;4.5/5 stars&lt;/li&gt;</a:t>
            </a:r>
          </a:p>
          <a:p>
            <a:r>
              <a:rPr lang="en-AU" sz="2000">
                <a:latin typeface="Courier New" panose="02070309020205020404" pitchFamily="49" charset="0"/>
                <a:cs typeface="Courier New" panose="02070309020205020404" pitchFamily="49" charset="0"/>
              </a:rPr>
              <a:t>    &lt;li&gt;32 reviews&lt;/li&gt;</a:t>
            </a:r>
          </a:p>
          <a:p>
            <a:r>
              <a:rPr lang="en-AU" sz="2000">
                <a:latin typeface="Courier New" panose="02070309020205020404" pitchFamily="49" charset="0"/>
                <a:cs typeface="Courier New" panose="02070309020205020404" pitchFamily="49" charset="0"/>
              </a:rPr>
              <a:t>    &lt;li&gt;&lt;a href=“www.google.com/fj5qp23984ht/”&gt;Review on Google&lt;/a&gt;&lt;/li&gt;</a:t>
            </a:r>
          </a:p>
          <a:p>
            <a:r>
              <a:rPr lang="en-AU" sz="2000">
                <a:latin typeface="Courier New" panose="02070309020205020404" pitchFamily="49" charset="0"/>
                <a:cs typeface="Courier New" panose="02070309020205020404" pitchFamily="49" charset="0"/>
              </a:rPr>
              <a:t>  &lt;/ul&gt;</a:t>
            </a:r>
          </a:p>
          <a:p>
            <a:r>
              <a:rPr lang="en-AU" sz="2000">
                <a:latin typeface="Courier New" panose="02070309020205020404" pitchFamily="49" charset="0"/>
                <a:cs typeface="Courier New" panose="02070309020205020404" pitchFamily="49" charset="0"/>
                <a:sym typeface="Helvetica"/>
              </a:rPr>
              <a:t>  &lt;button&gt;Open in Google Maps&lt;/button&gt;</a:t>
            </a:r>
          </a:p>
          <a:p>
            <a:r>
              <a:rPr lang="en-AU" sz="2000">
                <a:latin typeface="Courier New" panose="02070309020205020404" pitchFamily="49" charset="0"/>
                <a:cs typeface="Courier New" panose="02070309020205020404" pitchFamily="49" charset="0"/>
              </a:rPr>
              <a:t>&lt;/div&gt;</a:t>
            </a:r>
            <a:endParaRPr lang="en-AU" sz="2000" dirty="0">
              <a:latin typeface="Courier New" panose="02070309020205020404" pitchFamily="49" charset="0"/>
              <a:cs typeface="Courier New" panose="02070309020205020404" pitchFamily="49" charset="0"/>
              <a:sym typeface="Helvetica"/>
            </a:endParaRPr>
          </a:p>
        </p:txBody>
      </p:sp>
      <p:sp>
        <p:nvSpPr>
          <p:cNvPr id="3" name="Rectangle 2"/>
          <p:cNvSpPr/>
          <p:nvPr/>
        </p:nvSpPr>
        <p:spPr>
          <a:xfrm>
            <a:off x="0" y="0"/>
            <a:ext cx="12192000" cy="110836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665019" y="292572"/>
            <a:ext cx="8312726" cy="707886"/>
          </a:xfrm>
          <a:prstGeom prst="rect">
            <a:avLst/>
          </a:prstGeom>
          <a:noFill/>
        </p:spPr>
        <p:txBody>
          <a:bodyPr wrap="square" rtlCol="0">
            <a:spAutoFit/>
          </a:bodyPr>
          <a:lstStyle/>
          <a:p>
            <a:r>
              <a:rPr lang="en-AU" sz="4000" smtClean="0">
                <a:solidFill>
                  <a:schemeClr val="bg1"/>
                </a:solidFill>
                <a:latin typeface="Arial Black" panose="020B0A04020102020204" pitchFamily="34" charset="0"/>
              </a:rPr>
              <a:t>HTML - Semantics</a:t>
            </a:r>
            <a:endParaRPr lang="en-AU" sz="4000">
              <a:solidFill>
                <a:schemeClr val="bg1"/>
              </a:solidFill>
              <a:latin typeface="Arial Black" panose="020B0A04020102020204" pitchFamily="34" charset="0"/>
            </a:endParaRPr>
          </a:p>
        </p:txBody>
      </p:sp>
    </p:spTree>
    <p:extLst>
      <p:ext uri="{BB962C8B-B14F-4D97-AF65-F5344CB8AC3E}">
        <p14:creationId xmlns:p14="http://schemas.microsoft.com/office/powerpoint/2010/main" val="1722059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5019" y="1400936"/>
            <a:ext cx="10307781" cy="2246769"/>
          </a:xfrm>
          <a:prstGeom prst="rect">
            <a:avLst/>
          </a:prstGeom>
          <a:noFill/>
        </p:spPr>
        <p:txBody>
          <a:bodyPr wrap="square" rtlCol="0">
            <a:spAutoFit/>
          </a:bodyPr>
          <a:lstStyle/>
          <a:p>
            <a:pPr defTabSz="825500" hangingPunct="0"/>
            <a:r>
              <a:rPr lang="en-AU" sz="2800" smtClean="0">
                <a:latin typeface="Arial" panose="020B0604020202020204" pitchFamily="34" charset="0"/>
                <a:cs typeface="Arial" panose="020B0604020202020204" pitchFamily="34" charset="0"/>
                <a:sym typeface="Helvetica"/>
              </a:rPr>
              <a:t>Mozilla Developer Network’s HTML Reference</a:t>
            </a:r>
          </a:p>
          <a:p>
            <a:pPr defTabSz="825500" hangingPunct="0"/>
            <a:r>
              <a:rPr lang="en-AU" sz="2800">
                <a:latin typeface="Arial" panose="020B0604020202020204" pitchFamily="34" charset="0"/>
                <a:cs typeface="Arial" panose="020B0604020202020204" pitchFamily="34" charset="0"/>
                <a:sym typeface="Helvetica"/>
                <a:hlinkClick r:id="rId2"/>
              </a:rPr>
              <a:t>https</a:t>
            </a:r>
            <a:r>
              <a:rPr lang="en-AU" sz="2800">
                <a:latin typeface="Arial" panose="020B0604020202020204" pitchFamily="34" charset="0"/>
                <a:cs typeface="Arial" panose="020B0604020202020204" pitchFamily="34" charset="0"/>
                <a:sym typeface="Helvetica"/>
                <a:hlinkClick r:id="rId2"/>
              </a:rPr>
              <a:t>://</a:t>
            </a:r>
            <a:r>
              <a:rPr lang="en-AU" sz="2800" smtClean="0">
                <a:latin typeface="Arial" panose="020B0604020202020204" pitchFamily="34" charset="0"/>
                <a:cs typeface="Arial" panose="020B0604020202020204" pitchFamily="34" charset="0"/>
                <a:sym typeface="Helvetica"/>
                <a:hlinkClick r:id="rId2"/>
              </a:rPr>
              <a:t>developer.mozilla.org/en-US/docs/Web/HTML/Reference</a:t>
            </a:r>
            <a:r>
              <a:rPr lang="en-AU" sz="2800" b="1" smtClean="0">
                <a:latin typeface="Arial" panose="020B0604020202020204" pitchFamily="34" charset="0"/>
                <a:cs typeface="Arial" panose="020B0604020202020204" pitchFamily="34" charset="0"/>
                <a:sym typeface="Helvetica"/>
              </a:rPr>
              <a:t> </a:t>
            </a:r>
          </a:p>
          <a:p>
            <a:pPr defTabSz="825500" hangingPunct="0"/>
            <a:endParaRPr lang="en-AU" sz="2800" b="1">
              <a:latin typeface="Arial" panose="020B0604020202020204" pitchFamily="34" charset="0"/>
              <a:cs typeface="Arial" panose="020B0604020202020204" pitchFamily="34" charset="0"/>
              <a:sym typeface="Helvetica"/>
            </a:endParaRPr>
          </a:p>
          <a:p>
            <a:pPr defTabSz="825500" hangingPunct="0"/>
            <a:r>
              <a:rPr lang="en-AU" sz="2800" smtClean="0">
                <a:latin typeface="Arial" panose="020B0604020202020204" pitchFamily="34" charset="0"/>
                <a:cs typeface="Arial" panose="020B0604020202020204" pitchFamily="34" charset="0"/>
                <a:sym typeface="Helvetica"/>
              </a:rPr>
              <a:t>Semantic HTML</a:t>
            </a:r>
          </a:p>
          <a:p>
            <a:pPr defTabSz="825500" hangingPunct="0"/>
            <a:r>
              <a:rPr lang="en-AU" sz="2800">
                <a:latin typeface="Arial" panose="020B0604020202020204" pitchFamily="34" charset="0"/>
                <a:cs typeface="Arial" panose="020B0604020202020204" pitchFamily="34" charset="0"/>
                <a:sym typeface="Helvetica"/>
                <a:hlinkClick r:id="rId3"/>
              </a:rPr>
              <a:t>https://</a:t>
            </a:r>
            <a:r>
              <a:rPr lang="en-AU" sz="2800">
                <a:latin typeface="Arial" panose="020B0604020202020204" pitchFamily="34" charset="0"/>
                <a:cs typeface="Arial" panose="020B0604020202020204" pitchFamily="34" charset="0"/>
                <a:sym typeface="Helvetica"/>
                <a:hlinkClick r:id="rId3"/>
              </a:rPr>
              <a:t>internetingishard.com/html-and-css/semantic-html</a:t>
            </a:r>
            <a:r>
              <a:rPr lang="en-AU" sz="2800" smtClean="0">
                <a:latin typeface="Arial" panose="020B0604020202020204" pitchFamily="34" charset="0"/>
                <a:cs typeface="Arial" panose="020B0604020202020204" pitchFamily="34" charset="0"/>
                <a:sym typeface="Helvetica"/>
                <a:hlinkClick r:id="rId3"/>
              </a:rPr>
              <a:t>/</a:t>
            </a:r>
            <a:r>
              <a:rPr lang="en-AU" sz="2800" smtClean="0">
                <a:latin typeface="Arial" panose="020B0604020202020204" pitchFamily="34" charset="0"/>
                <a:cs typeface="Arial" panose="020B0604020202020204" pitchFamily="34" charset="0"/>
                <a:sym typeface="Helvetica"/>
              </a:rPr>
              <a:t> </a:t>
            </a:r>
            <a:endParaRPr lang="en-AU" sz="2800" dirty="0">
              <a:latin typeface="Arial" panose="020B0604020202020204" pitchFamily="34" charset="0"/>
              <a:cs typeface="Arial" panose="020B0604020202020204" pitchFamily="34" charset="0"/>
              <a:sym typeface="Helvetica"/>
            </a:endParaRPr>
          </a:p>
        </p:txBody>
      </p:sp>
      <p:sp>
        <p:nvSpPr>
          <p:cNvPr id="3" name="Rectangle 2"/>
          <p:cNvSpPr/>
          <p:nvPr/>
        </p:nvSpPr>
        <p:spPr>
          <a:xfrm>
            <a:off x="0" y="0"/>
            <a:ext cx="12192000" cy="110836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665019" y="292572"/>
            <a:ext cx="4784436" cy="707886"/>
          </a:xfrm>
          <a:prstGeom prst="rect">
            <a:avLst/>
          </a:prstGeom>
          <a:noFill/>
        </p:spPr>
        <p:txBody>
          <a:bodyPr wrap="square" rtlCol="0">
            <a:spAutoFit/>
          </a:bodyPr>
          <a:lstStyle/>
          <a:p>
            <a:r>
              <a:rPr lang="en-AU" sz="4000" smtClean="0">
                <a:solidFill>
                  <a:schemeClr val="bg1"/>
                </a:solidFill>
                <a:latin typeface="Arial Black" panose="020B0A04020102020204" pitchFamily="34" charset="0"/>
              </a:rPr>
              <a:t>HTML</a:t>
            </a:r>
            <a:endParaRPr lang="en-AU" sz="4000">
              <a:solidFill>
                <a:schemeClr val="bg1"/>
              </a:solidFill>
              <a:latin typeface="Arial Black" panose="020B0A04020102020204" pitchFamily="34" charset="0"/>
            </a:endParaRPr>
          </a:p>
        </p:txBody>
      </p:sp>
    </p:spTree>
    <p:extLst>
      <p:ext uri="{BB962C8B-B14F-4D97-AF65-F5344CB8AC3E}">
        <p14:creationId xmlns:p14="http://schemas.microsoft.com/office/powerpoint/2010/main" val="2885932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1847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808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2799" y="2094324"/>
            <a:ext cx="3334327" cy="1015663"/>
          </a:xfrm>
          <a:prstGeom prst="rect">
            <a:avLst/>
          </a:prstGeom>
          <a:noFill/>
        </p:spPr>
        <p:txBody>
          <a:bodyPr wrap="square" rtlCol="0">
            <a:spAutoFit/>
          </a:bodyPr>
          <a:lstStyle/>
          <a:p>
            <a:pPr defTabSz="825500" hangingPunct="0"/>
            <a:r>
              <a:rPr lang="en-AU" sz="2000" smtClean="0">
                <a:latin typeface="Courier New" panose="02070309020205020404" pitchFamily="49" charset="0"/>
                <a:cs typeface="Courier New" panose="02070309020205020404" pitchFamily="49" charset="0"/>
                <a:sym typeface="Helvetica"/>
              </a:rPr>
              <a:t>nav.offscreen-menu {</a:t>
            </a:r>
            <a:br>
              <a:rPr lang="en-AU" sz="2000" smtClean="0">
                <a:latin typeface="Courier New" panose="02070309020205020404" pitchFamily="49" charset="0"/>
                <a:cs typeface="Courier New" panose="02070309020205020404" pitchFamily="49" charset="0"/>
                <a:sym typeface="Helvetica"/>
              </a:rPr>
            </a:br>
            <a:r>
              <a:rPr lang="en-AU" sz="2000" smtClean="0">
                <a:latin typeface="Courier New" panose="02070309020205020404" pitchFamily="49" charset="0"/>
                <a:cs typeface="Courier New" panose="02070309020205020404" pitchFamily="49" charset="0"/>
                <a:sym typeface="Helvetica"/>
              </a:rPr>
              <a:t>  display: none;</a:t>
            </a:r>
          </a:p>
          <a:p>
            <a:pPr defTabSz="825500" hangingPunct="0"/>
            <a:r>
              <a:rPr lang="en-AU" sz="2000" smtClean="0">
                <a:latin typeface="Courier New" panose="02070309020205020404" pitchFamily="49" charset="0"/>
                <a:cs typeface="Courier New" panose="02070309020205020404" pitchFamily="49" charset="0"/>
                <a:sym typeface="Helvetica"/>
              </a:rPr>
              <a:t>}</a:t>
            </a:r>
            <a:endParaRPr lang="en-AU" sz="2000" dirty="0">
              <a:latin typeface="Courier New" panose="02070309020205020404" pitchFamily="49" charset="0"/>
              <a:cs typeface="Courier New" panose="02070309020205020404" pitchFamily="49" charset="0"/>
              <a:sym typeface="Helvetica"/>
            </a:endParaRPr>
          </a:p>
        </p:txBody>
      </p:sp>
      <p:sp>
        <p:nvSpPr>
          <p:cNvPr id="4" name="TextBox 3"/>
          <p:cNvSpPr txBox="1"/>
          <p:nvPr/>
        </p:nvSpPr>
        <p:spPr>
          <a:xfrm>
            <a:off x="6345381" y="2094324"/>
            <a:ext cx="4304146" cy="3170099"/>
          </a:xfrm>
          <a:prstGeom prst="rect">
            <a:avLst/>
          </a:prstGeom>
          <a:noFill/>
        </p:spPr>
        <p:txBody>
          <a:bodyPr wrap="square" rtlCol="0">
            <a:spAutoFit/>
          </a:bodyPr>
          <a:lstStyle/>
          <a:p>
            <a:pPr defTabSz="825500" hangingPunct="0"/>
            <a:r>
              <a:rPr lang="en-AU" sz="2000" smtClean="0">
                <a:latin typeface="Courier New" panose="02070309020205020404" pitchFamily="49" charset="0"/>
                <a:cs typeface="Courier New" panose="02070309020205020404" pitchFamily="49" charset="0"/>
                <a:sym typeface="Helvetica"/>
              </a:rPr>
              <a:t>.</a:t>
            </a:r>
            <a:r>
              <a:rPr lang="en-AU" sz="2000">
                <a:latin typeface="Courier New" panose="02070309020205020404" pitchFamily="49" charset="0"/>
                <a:cs typeface="Courier New" panose="02070309020205020404" pitchFamily="49" charset="0"/>
                <a:sym typeface="Helvetica"/>
              </a:rPr>
              <a:t>sr-only </a:t>
            </a:r>
            <a:r>
              <a:rPr lang="en-AU" sz="2000" smtClean="0">
                <a:latin typeface="Courier New" panose="02070309020205020404" pitchFamily="49" charset="0"/>
                <a:cs typeface="Courier New" panose="02070309020205020404" pitchFamily="49" charset="0"/>
                <a:sym typeface="Helvetica"/>
              </a:rPr>
              <a:t>{</a:t>
            </a:r>
          </a:p>
          <a:p>
            <a:pPr defTabSz="825500" hangingPunct="0"/>
            <a:r>
              <a:rPr lang="en-AU" sz="2000">
                <a:latin typeface="Courier New" panose="02070309020205020404" pitchFamily="49" charset="0"/>
                <a:cs typeface="Courier New" panose="02070309020205020404" pitchFamily="49" charset="0"/>
                <a:sym typeface="Helvetica"/>
              </a:rPr>
              <a:t> </a:t>
            </a:r>
            <a:r>
              <a:rPr lang="en-AU" sz="2000" smtClean="0">
                <a:latin typeface="Courier New" panose="02070309020205020404" pitchFamily="49" charset="0"/>
                <a:cs typeface="Courier New" panose="02070309020205020404" pitchFamily="49" charset="0"/>
                <a:sym typeface="Helvetica"/>
              </a:rPr>
              <a:t> position</a:t>
            </a:r>
            <a:r>
              <a:rPr lang="en-AU" sz="2000">
                <a:latin typeface="Courier New" panose="02070309020205020404" pitchFamily="49" charset="0"/>
                <a:cs typeface="Courier New" panose="02070309020205020404" pitchFamily="49" charset="0"/>
                <a:sym typeface="Helvetica"/>
              </a:rPr>
              <a:t>: </a:t>
            </a:r>
            <a:r>
              <a:rPr lang="en-AU" sz="2000" smtClean="0">
                <a:latin typeface="Courier New" panose="02070309020205020404" pitchFamily="49" charset="0"/>
                <a:cs typeface="Courier New" panose="02070309020205020404" pitchFamily="49" charset="0"/>
                <a:sym typeface="Helvetica"/>
              </a:rPr>
              <a:t>absolute;</a:t>
            </a:r>
          </a:p>
          <a:p>
            <a:pPr defTabSz="825500" hangingPunct="0"/>
            <a:r>
              <a:rPr lang="en-AU" sz="2000">
                <a:latin typeface="Courier New" panose="02070309020205020404" pitchFamily="49" charset="0"/>
                <a:cs typeface="Courier New" panose="02070309020205020404" pitchFamily="49" charset="0"/>
                <a:sym typeface="Helvetica"/>
              </a:rPr>
              <a:t> </a:t>
            </a:r>
            <a:r>
              <a:rPr lang="en-AU" sz="2000" smtClean="0">
                <a:latin typeface="Courier New" panose="02070309020205020404" pitchFamily="49" charset="0"/>
                <a:cs typeface="Courier New" panose="02070309020205020404" pitchFamily="49" charset="0"/>
                <a:sym typeface="Helvetica"/>
              </a:rPr>
              <a:t> width</a:t>
            </a:r>
            <a:r>
              <a:rPr lang="en-AU" sz="2000">
                <a:latin typeface="Courier New" panose="02070309020205020404" pitchFamily="49" charset="0"/>
                <a:cs typeface="Courier New" panose="02070309020205020404" pitchFamily="49" charset="0"/>
                <a:sym typeface="Helvetica"/>
              </a:rPr>
              <a:t>: </a:t>
            </a:r>
            <a:r>
              <a:rPr lang="en-AU" sz="2000" smtClean="0">
                <a:latin typeface="Courier New" panose="02070309020205020404" pitchFamily="49" charset="0"/>
                <a:cs typeface="Courier New" panose="02070309020205020404" pitchFamily="49" charset="0"/>
                <a:sym typeface="Helvetica"/>
              </a:rPr>
              <a:t>1px;</a:t>
            </a:r>
          </a:p>
          <a:p>
            <a:pPr defTabSz="825500" hangingPunct="0"/>
            <a:r>
              <a:rPr lang="en-AU" sz="2000">
                <a:latin typeface="Courier New" panose="02070309020205020404" pitchFamily="49" charset="0"/>
                <a:cs typeface="Courier New" panose="02070309020205020404" pitchFamily="49" charset="0"/>
                <a:sym typeface="Helvetica"/>
              </a:rPr>
              <a:t> </a:t>
            </a:r>
            <a:r>
              <a:rPr lang="en-AU" sz="2000" smtClean="0">
                <a:latin typeface="Courier New" panose="02070309020205020404" pitchFamily="49" charset="0"/>
                <a:cs typeface="Courier New" panose="02070309020205020404" pitchFamily="49" charset="0"/>
                <a:sym typeface="Helvetica"/>
              </a:rPr>
              <a:t> height</a:t>
            </a:r>
            <a:r>
              <a:rPr lang="en-AU" sz="2000">
                <a:latin typeface="Courier New" panose="02070309020205020404" pitchFamily="49" charset="0"/>
                <a:cs typeface="Courier New" panose="02070309020205020404" pitchFamily="49" charset="0"/>
                <a:sym typeface="Helvetica"/>
              </a:rPr>
              <a:t>: </a:t>
            </a:r>
            <a:r>
              <a:rPr lang="en-AU" sz="2000" smtClean="0">
                <a:latin typeface="Courier New" panose="02070309020205020404" pitchFamily="49" charset="0"/>
                <a:cs typeface="Courier New" panose="02070309020205020404" pitchFamily="49" charset="0"/>
                <a:sym typeface="Helvetica"/>
              </a:rPr>
              <a:t>1px;</a:t>
            </a:r>
          </a:p>
          <a:p>
            <a:pPr defTabSz="825500" hangingPunct="0"/>
            <a:r>
              <a:rPr lang="en-AU" sz="2000">
                <a:latin typeface="Courier New" panose="02070309020205020404" pitchFamily="49" charset="0"/>
                <a:cs typeface="Courier New" panose="02070309020205020404" pitchFamily="49" charset="0"/>
                <a:sym typeface="Helvetica"/>
              </a:rPr>
              <a:t> </a:t>
            </a:r>
            <a:r>
              <a:rPr lang="en-AU" sz="2000" smtClean="0">
                <a:latin typeface="Courier New" panose="02070309020205020404" pitchFamily="49" charset="0"/>
                <a:cs typeface="Courier New" panose="02070309020205020404" pitchFamily="49" charset="0"/>
                <a:sym typeface="Helvetica"/>
              </a:rPr>
              <a:t> padding</a:t>
            </a:r>
            <a:r>
              <a:rPr lang="en-AU" sz="2000">
                <a:latin typeface="Courier New" panose="02070309020205020404" pitchFamily="49" charset="0"/>
                <a:cs typeface="Courier New" panose="02070309020205020404" pitchFamily="49" charset="0"/>
                <a:sym typeface="Helvetica"/>
              </a:rPr>
              <a:t>: </a:t>
            </a:r>
            <a:r>
              <a:rPr lang="en-AU" sz="2000">
                <a:latin typeface="Courier New" panose="02070309020205020404" pitchFamily="49" charset="0"/>
                <a:cs typeface="Courier New" panose="02070309020205020404" pitchFamily="49" charset="0"/>
                <a:sym typeface="Helvetica"/>
              </a:rPr>
              <a:t>0</a:t>
            </a:r>
            <a:r>
              <a:rPr lang="en-AU" sz="2000" smtClean="0">
                <a:latin typeface="Courier New" panose="02070309020205020404" pitchFamily="49" charset="0"/>
                <a:cs typeface="Courier New" panose="02070309020205020404" pitchFamily="49" charset="0"/>
                <a:sym typeface="Helvetica"/>
              </a:rPr>
              <a:t>;</a:t>
            </a:r>
          </a:p>
          <a:p>
            <a:pPr defTabSz="825500" hangingPunct="0"/>
            <a:r>
              <a:rPr lang="en-AU" sz="2000">
                <a:latin typeface="Courier New" panose="02070309020205020404" pitchFamily="49" charset="0"/>
                <a:cs typeface="Courier New" panose="02070309020205020404" pitchFamily="49" charset="0"/>
                <a:sym typeface="Helvetica"/>
              </a:rPr>
              <a:t> </a:t>
            </a:r>
            <a:r>
              <a:rPr lang="en-AU" sz="2000" smtClean="0">
                <a:latin typeface="Courier New" panose="02070309020205020404" pitchFamily="49" charset="0"/>
                <a:cs typeface="Courier New" panose="02070309020205020404" pitchFamily="49" charset="0"/>
                <a:sym typeface="Helvetica"/>
              </a:rPr>
              <a:t> margin</a:t>
            </a:r>
            <a:r>
              <a:rPr lang="en-AU" sz="2000">
                <a:latin typeface="Courier New" panose="02070309020205020404" pitchFamily="49" charset="0"/>
                <a:cs typeface="Courier New" panose="02070309020205020404" pitchFamily="49" charset="0"/>
                <a:sym typeface="Helvetica"/>
              </a:rPr>
              <a:t>: -</a:t>
            </a:r>
            <a:r>
              <a:rPr lang="en-AU" sz="2000">
                <a:latin typeface="Courier New" panose="02070309020205020404" pitchFamily="49" charset="0"/>
                <a:cs typeface="Courier New" panose="02070309020205020404" pitchFamily="49" charset="0"/>
                <a:sym typeface="Helvetica"/>
              </a:rPr>
              <a:t>1px</a:t>
            </a:r>
            <a:r>
              <a:rPr lang="en-AU" sz="2000" smtClean="0">
                <a:latin typeface="Courier New" panose="02070309020205020404" pitchFamily="49" charset="0"/>
                <a:cs typeface="Courier New" panose="02070309020205020404" pitchFamily="49" charset="0"/>
                <a:sym typeface="Helvetica"/>
              </a:rPr>
              <a:t>;</a:t>
            </a:r>
          </a:p>
          <a:p>
            <a:pPr defTabSz="825500" hangingPunct="0"/>
            <a:r>
              <a:rPr lang="en-AU" sz="2000">
                <a:latin typeface="Courier New" panose="02070309020205020404" pitchFamily="49" charset="0"/>
                <a:cs typeface="Courier New" panose="02070309020205020404" pitchFamily="49" charset="0"/>
                <a:sym typeface="Helvetica"/>
              </a:rPr>
              <a:t> </a:t>
            </a:r>
            <a:r>
              <a:rPr lang="en-AU" sz="2000" smtClean="0">
                <a:latin typeface="Courier New" panose="02070309020205020404" pitchFamily="49" charset="0"/>
                <a:cs typeface="Courier New" panose="02070309020205020404" pitchFamily="49" charset="0"/>
                <a:sym typeface="Helvetica"/>
              </a:rPr>
              <a:t> overflow</a:t>
            </a:r>
            <a:r>
              <a:rPr lang="en-AU" sz="2000">
                <a:latin typeface="Courier New" panose="02070309020205020404" pitchFamily="49" charset="0"/>
                <a:cs typeface="Courier New" panose="02070309020205020404" pitchFamily="49" charset="0"/>
                <a:sym typeface="Helvetica"/>
              </a:rPr>
              <a:t>: </a:t>
            </a:r>
            <a:r>
              <a:rPr lang="en-AU" sz="2000">
                <a:latin typeface="Courier New" panose="02070309020205020404" pitchFamily="49" charset="0"/>
                <a:cs typeface="Courier New" panose="02070309020205020404" pitchFamily="49" charset="0"/>
                <a:sym typeface="Helvetica"/>
              </a:rPr>
              <a:t>hidden</a:t>
            </a:r>
            <a:r>
              <a:rPr lang="en-AU" sz="2000" smtClean="0">
                <a:latin typeface="Courier New" panose="02070309020205020404" pitchFamily="49" charset="0"/>
                <a:cs typeface="Courier New" panose="02070309020205020404" pitchFamily="49" charset="0"/>
                <a:sym typeface="Helvetica"/>
              </a:rPr>
              <a:t>;</a:t>
            </a:r>
          </a:p>
          <a:p>
            <a:pPr defTabSz="825500" hangingPunct="0"/>
            <a:r>
              <a:rPr lang="en-AU" sz="2000">
                <a:latin typeface="Courier New" panose="02070309020205020404" pitchFamily="49" charset="0"/>
                <a:cs typeface="Courier New" panose="02070309020205020404" pitchFamily="49" charset="0"/>
                <a:sym typeface="Helvetica"/>
              </a:rPr>
              <a:t> </a:t>
            </a:r>
            <a:r>
              <a:rPr lang="en-AU" sz="2000" smtClean="0">
                <a:latin typeface="Courier New" panose="02070309020205020404" pitchFamily="49" charset="0"/>
                <a:cs typeface="Courier New" panose="02070309020205020404" pitchFamily="49" charset="0"/>
                <a:sym typeface="Helvetica"/>
              </a:rPr>
              <a:t> clip</a:t>
            </a:r>
            <a:r>
              <a:rPr lang="en-AU" sz="2000">
                <a:latin typeface="Courier New" panose="02070309020205020404" pitchFamily="49" charset="0"/>
                <a:cs typeface="Courier New" panose="02070309020205020404" pitchFamily="49" charset="0"/>
                <a:sym typeface="Helvetica"/>
              </a:rPr>
              <a:t>: rect(0, 0, 0, </a:t>
            </a:r>
            <a:r>
              <a:rPr lang="en-AU" sz="2000">
                <a:latin typeface="Courier New" panose="02070309020205020404" pitchFamily="49" charset="0"/>
                <a:cs typeface="Courier New" panose="02070309020205020404" pitchFamily="49" charset="0"/>
                <a:sym typeface="Helvetica"/>
              </a:rPr>
              <a:t>0</a:t>
            </a:r>
            <a:r>
              <a:rPr lang="en-AU" sz="2000" smtClean="0">
                <a:latin typeface="Courier New" panose="02070309020205020404" pitchFamily="49" charset="0"/>
                <a:cs typeface="Courier New" panose="02070309020205020404" pitchFamily="49" charset="0"/>
                <a:sym typeface="Helvetica"/>
              </a:rPr>
              <a:t>);</a:t>
            </a:r>
          </a:p>
          <a:p>
            <a:pPr defTabSz="825500" hangingPunct="0"/>
            <a:r>
              <a:rPr lang="en-AU" sz="2000">
                <a:latin typeface="Courier New" panose="02070309020205020404" pitchFamily="49" charset="0"/>
                <a:cs typeface="Courier New" panose="02070309020205020404" pitchFamily="49" charset="0"/>
                <a:sym typeface="Helvetica"/>
              </a:rPr>
              <a:t> </a:t>
            </a:r>
            <a:r>
              <a:rPr lang="en-AU" sz="2000" smtClean="0">
                <a:latin typeface="Courier New" panose="02070309020205020404" pitchFamily="49" charset="0"/>
                <a:cs typeface="Courier New" panose="02070309020205020404" pitchFamily="49" charset="0"/>
                <a:sym typeface="Helvetica"/>
              </a:rPr>
              <a:t> border</a:t>
            </a:r>
            <a:r>
              <a:rPr lang="en-AU" sz="2000">
                <a:latin typeface="Courier New" panose="02070309020205020404" pitchFamily="49" charset="0"/>
                <a:cs typeface="Courier New" panose="02070309020205020404" pitchFamily="49" charset="0"/>
                <a:sym typeface="Helvetica"/>
              </a:rPr>
              <a:t>: </a:t>
            </a:r>
            <a:r>
              <a:rPr lang="en-AU" sz="2000">
                <a:latin typeface="Courier New" panose="02070309020205020404" pitchFamily="49" charset="0"/>
                <a:cs typeface="Courier New" panose="02070309020205020404" pitchFamily="49" charset="0"/>
                <a:sym typeface="Helvetica"/>
              </a:rPr>
              <a:t>0</a:t>
            </a:r>
            <a:r>
              <a:rPr lang="en-AU" sz="2000" smtClean="0">
                <a:latin typeface="Courier New" panose="02070309020205020404" pitchFamily="49" charset="0"/>
                <a:cs typeface="Courier New" panose="02070309020205020404" pitchFamily="49" charset="0"/>
                <a:sym typeface="Helvetica"/>
              </a:rPr>
              <a:t>;</a:t>
            </a:r>
          </a:p>
          <a:p>
            <a:pPr defTabSz="825500" hangingPunct="0"/>
            <a:r>
              <a:rPr lang="en-AU" sz="2000" smtClean="0">
                <a:latin typeface="Courier New" panose="02070309020205020404" pitchFamily="49" charset="0"/>
                <a:cs typeface="Courier New" panose="02070309020205020404" pitchFamily="49" charset="0"/>
                <a:sym typeface="Helvetica"/>
              </a:rPr>
              <a:t>}</a:t>
            </a:r>
            <a:endParaRPr lang="en-AU" sz="2000" dirty="0">
              <a:latin typeface="Courier New" panose="02070309020205020404" pitchFamily="49" charset="0"/>
              <a:cs typeface="Courier New" panose="02070309020205020404" pitchFamily="49" charset="0"/>
              <a:sym typeface="Helvetica"/>
            </a:endParaRPr>
          </a:p>
        </p:txBody>
      </p:sp>
      <p:sp>
        <p:nvSpPr>
          <p:cNvPr id="6" name="TextBox 5"/>
          <p:cNvSpPr txBox="1"/>
          <p:nvPr/>
        </p:nvSpPr>
        <p:spPr>
          <a:xfrm>
            <a:off x="6345381" y="1401289"/>
            <a:ext cx="2835564" cy="400110"/>
          </a:xfrm>
          <a:prstGeom prst="rect">
            <a:avLst/>
          </a:prstGeom>
          <a:noFill/>
        </p:spPr>
        <p:txBody>
          <a:bodyPr wrap="square" rtlCol="0">
            <a:spAutoFit/>
          </a:bodyPr>
          <a:lstStyle/>
          <a:p>
            <a:pPr defTabSz="825500" hangingPunct="0"/>
            <a:r>
              <a:rPr lang="en-AU" sz="2000" smtClean="0">
                <a:latin typeface="Arial" panose="020B0604020202020204" pitchFamily="34" charset="0"/>
                <a:cs typeface="Arial" panose="020B0604020202020204" pitchFamily="34" charset="0"/>
                <a:sym typeface="Helvetica"/>
              </a:rPr>
              <a:t>Sighted users</a:t>
            </a:r>
            <a:endParaRPr lang="en-AU" sz="2000" dirty="0">
              <a:latin typeface="Arial" panose="020B0604020202020204" pitchFamily="34" charset="0"/>
              <a:cs typeface="Arial" panose="020B0604020202020204" pitchFamily="34" charset="0"/>
              <a:sym typeface="Helvetica"/>
            </a:endParaRPr>
          </a:p>
        </p:txBody>
      </p:sp>
      <p:sp>
        <p:nvSpPr>
          <p:cNvPr id="8" name="TextBox 7"/>
          <p:cNvSpPr txBox="1"/>
          <p:nvPr/>
        </p:nvSpPr>
        <p:spPr>
          <a:xfrm>
            <a:off x="812799" y="1401289"/>
            <a:ext cx="1736437" cy="400110"/>
          </a:xfrm>
          <a:prstGeom prst="rect">
            <a:avLst/>
          </a:prstGeom>
          <a:noFill/>
        </p:spPr>
        <p:txBody>
          <a:bodyPr wrap="square" rtlCol="0">
            <a:spAutoFit/>
          </a:bodyPr>
          <a:lstStyle/>
          <a:p>
            <a:pPr defTabSz="825500" hangingPunct="0"/>
            <a:r>
              <a:rPr lang="en-AU" sz="2000" smtClean="0">
                <a:latin typeface="Arial" panose="020B0604020202020204" pitchFamily="34" charset="0"/>
                <a:cs typeface="Arial" panose="020B0604020202020204" pitchFamily="34" charset="0"/>
                <a:sym typeface="Helvetica"/>
              </a:rPr>
              <a:t>Everyone</a:t>
            </a:r>
            <a:endParaRPr lang="en-AU" sz="2000" dirty="0">
              <a:latin typeface="Arial" panose="020B0604020202020204" pitchFamily="34" charset="0"/>
              <a:cs typeface="Arial" panose="020B0604020202020204" pitchFamily="34" charset="0"/>
              <a:sym typeface="Helvetica"/>
            </a:endParaRPr>
          </a:p>
        </p:txBody>
      </p:sp>
      <p:sp>
        <p:nvSpPr>
          <p:cNvPr id="9" name="Rectangle 8"/>
          <p:cNvSpPr/>
          <p:nvPr/>
        </p:nvSpPr>
        <p:spPr>
          <a:xfrm>
            <a:off x="9236" y="0"/>
            <a:ext cx="12192000" cy="110836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674255" y="292572"/>
            <a:ext cx="4784436" cy="707886"/>
          </a:xfrm>
          <a:prstGeom prst="rect">
            <a:avLst/>
          </a:prstGeom>
          <a:noFill/>
        </p:spPr>
        <p:txBody>
          <a:bodyPr wrap="square" rtlCol="0">
            <a:spAutoFit/>
          </a:bodyPr>
          <a:lstStyle/>
          <a:p>
            <a:r>
              <a:rPr lang="en-AU" sz="4000" smtClean="0">
                <a:solidFill>
                  <a:schemeClr val="bg1"/>
                </a:solidFill>
                <a:latin typeface="Arial Black" panose="020B0A04020102020204" pitchFamily="34" charset="0"/>
              </a:rPr>
              <a:t>CSS - Hiding</a:t>
            </a:r>
            <a:endParaRPr lang="en-AU" sz="4000">
              <a:solidFill>
                <a:schemeClr val="bg1"/>
              </a:solidFill>
              <a:latin typeface="Arial Black" panose="020B0A04020102020204" pitchFamily="34" charset="0"/>
            </a:endParaRPr>
          </a:p>
        </p:txBody>
      </p:sp>
    </p:spTree>
    <p:extLst>
      <p:ext uri="{BB962C8B-B14F-4D97-AF65-F5344CB8AC3E}">
        <p14:creationId xmlns:p14="http://schemas.microsoft.com/office/powerpoint/2010/main" val="3059305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extBox 1"/>
          <p:cNvSpPr txBox="1"/>
          <p:nvPr/>
        </p:nvSpPr>
        <p:spPr>
          <a:xfrm>
            <a:off x="1168400" y="2921169"/>
            <a:ext cx="9855200" cy="1015663"/>
          </a:xfrm>
          <a:prstGeom prst="rect">
            <a:avLst/>
          </a:prstGeom>
          <a:noFill/>
        </p:spPr>
        <p:txBody>
          <a:bodyPr wrap="square" rtlCol="0">
            <a:spAutoFit/>
          </a:bodyPr>
          <a:lstStyle/>
          <a:p>
            <a:pPr algn="ctr"/>
            <a:r>
              <a:rPr lang="en-AU" sz="6000" smtClean="0">
                <a:solidFill>
                  <a:schemeClr val="bg1"/>
                </a:solidFill>
                <a:latin typeface="Arial Black" panose="020B0A04020102020204" pitchFamily="34" charset="0"/>
              </a:rPr>
              <a:t>Assistive Tech</a:t>
            </a:r>
            <a:endParaRPr lang="en-AU" sz="6000">
              <a:solidFill>
                <a:schemeClr val="bg1"/>
              </a:solidFill>
              <a:latin typeface="Arial Black" panose="020B0A04020102020204" pitchFamily="34" charset="0"/>
            </a:endParaRPr>
          </a:p>
        </p:txBody>
      </p:sp>
    </p:spTree>
    <p:extLst>
      <p:ext uri="{BB962C8B-B14F-4D97-AF65-F5344CB8AC3E}">
        <p14:creationId xmlns:p14="http://schemas.microsoft.com/office/powerpoint/2010/main" val="1475582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4255" y="1400936"/>
            <a:ext cx="10307781" cy="2862322"/>
          </a:xfrm>
          <a:prstGeom prst="rect">
            <a:avLst/>
          </a:prstGeom>
          <a:noFill/>
        </p:spPr>
        <p:txBody>
          <a:bodyPr wrap="square" rtlCol="0">
            <a:spAutoFit/>
          </a:bodyPr>
          <a:lstStyle/>
          <a:p>
            <a:pPr defTabSz="825500" hangingPunct="0"/>
            <a:r>
              <a:rPr lang="en-AU" sz="2000" smtClean="0">
                <a:latin typeface="Arial" panose="020B0604020202020204" pitchFamily="34" charset="0"/>
                <a:cs typeface="Arial" panose="020B0604020202020204" pitchFamily="34" charset="0"/>
                <a:sym typeface="Helvetica"/>
              </a:rPr>
              <a:t>Color </a:t>
            </a:r>
            <a:r>
              <a:rPr lang="en-AU" sz="2000" smtClean="0">
                <a:latin typeface="Arial" panose="020B0604020202020204" pitchFamily="34" charset="0"/>
                <a:cs typeface="Arial" panose="020B0604020202020204" pitchFamily="34" charset="0"/>
                <a:sym typeface="Helvetica"/>
              </a:rPr>
              <a:t>Accessibility Workflows, by Geri </a:t>
            </a:r>
            <a:r>
              <a:rPr lang="en-AU" sz="2000" smtClean="0">
                <a:latin typeface="Arial" panose="020B0604020202020204" pitchFamily="34" charset="0"/>
                <a:cs typeface="Arial" panose="020B0604020202020204" pitchFamily="34" charset="0"/>
                <a:sym typeface="Helvetica"/>
              </a:rPr>
              <a:t>Coady</a:t>
            </a:r>
          </a:p>
          <a:p>
            <a:pPr defTabSz="825500" hangingPunct="0"/>
            <a:r>
              <a:rPr lang="en-AU" sz="2000">
                <a:latin typeface="Arial" panose="020B0604020202020204" pitchFamily="34" charset="0"/>
                <a:cs typeface="Arial" panose="020B0604020202020204" pitchFamily="34" charset="0"/>
                <a:sym typeface="Helvetica"/>
                <a:hlinkClick r:id="rId2"/>
              </a:rPr>
              <a:t>https</a:t>
            </a:r>
            <a:r>
              <a:rPr lang="en-AU" sz="2000">
                <a:latin typeface="Arial" panose="020B0604020202020204" pitchFamily="34" charset="0"/>
                <a:cs typeface="Arial" panose="020B0604020202020204" pitchFamily="34" charset="0"/>
                <a:sym typeface="Helvetica"/>
                <a:hlinkClick r:id="rId2"/>
              </a:rPr>
              <a:t>://</a:t>
            </a:r>
            <a:r>
              <a:rPr lang="en-AU" sz="2000" smtClean="0">
                <a:latin typeface="Arial" panose="020B0604020202020204" pitchFamily="34" charset="0"/>
                <a:cs typeface="Arial" panose="020B0604020202020204" pitchFamily="34" charset="0"/>
                <a:sym typeface="Helvetica"/>
                <a:hlinkClick r:id="rId2"/>
              </a:rPr>
              <a:t>abookapart.com/products/color-accessibility-workflows</a:t>
            </a:r>
            <a:r>
              <a:rPr lang="en-AU" sz="2000" smtClean="0">
                <a:latin typeface="Arial" panose="020B0604020202020204" pitchFamily="34" charset="0"/>
                <a:cs typeface="Arial" panose="020B0604020202020204" pitchFamily="34" charset="0"/>
                <a:sym typeface="Helvetica"/>
              </a:rPr>
              <a:t> </a:t>
            </a:r>
            <a:endParaRPr lang="en-AU" sz="2000" smtClean="0">
              <a:latin typeface="Arial" panose="020B0604020202020204" pitchFamily="34" charset="0"/>
              <a:cs typeface="Arial" panose="020B0604020202020204" pitchFamily="34" charset="0"/>
              <a:sym typeface="Helvetica"/>
            </a:endParaRPr>
          </a:p>
          <a:p>
            <a:pPr defTabSz="825500" hangingPunct="0"/>
            <a:endParaRPr lang="en-AU" sz="2000">
              <a:latin typeface="Arial" panose="020B0604020202020204" pitchFamily="34" charset="0"/>
              <a:cs typeface="Arial" panose="020B0604020202020204" pitchFamily="34" charset="0"/>
              <a:sym typeface="Helvetica"/>
            </a:endParaRPr>
          </a:p>
          <a:p>
            <a:pPr defTabSz="825500" hangingPunct="0"/>
            <a:r>
              <a:rPr lang="en-AU" sz="2000" smtClean="0">
                <a:latin typeface="Arial" panose="020B0604020202020204" pitchFamily="34" charset="0"/>
                <a:cs typeface="Arial" panose="020B0604020202020204" pitchFamily="34" charset="0"/>
                <a:sym typeface="Helvetica"/>
              </a:rPr>
              <a:t>CSS Tricks</a:t>
            </a:r>
          </a:p>
          <a:p>
            <a:pPr defTabSz="825500" hangingPunct="0"/>
            <a:r>
              <a:rPr lang="en-AU" sz="2000">
                <a:latin typeface="Arial" panose="020B0604020202020204" pitchFamily="34" charset="0"/>
                <a:cs typeface="Arial" panose="020B0604020202020204" pitchFamily="34" charset="0"/>
                <a:sym typeface="Helvetica"/>
                <a:hlinkClick r:id="rId3"/>
              </a:rPr>
              <a:t>https://</a:t>
            </a:r>
            <a:r>
              <a:rPr lang="en-AU" sz="2000">
                <a:latin typeface="Arial" panose="020B0604020202020204" pitchFamily="34" charset="0"/>
                <a:cs typeface="Arial" panose="020B0604020202020204" pitchFamily="34" charset="0"/>
                <a:sym typeface="Helvetica"/>
                <a:hlinkClick r:id="rId3"/>
              </a:rPr>
              <a:t>css-tricks.com</a:t>
            </a:r>
            <a:r>
              <a:rPr lang="en-AU" sz="2000" smtClean="0">
                <a:latin typeface="Arial" panose="020B0604020202020204" pitchFamily="34" charset="0"/>
                <a:cs typeface="Arial" panose="020B0604020202020204" pitchFamily="34" charset="0"/>
                <a:sym typeface="Helvetica"/>
                <a:hlinkClick r:id="rId3"/>
              </a:rPr>
              <a:t>/</a:t>
            </a:r>
            <a:r>
              <a:rPr lang="en-AU" sz="2000" smtClean="0">
                <a:latin typeface="Arial" panose="020B0604020202020204" pitchFamily="34" charset="0"/>
                <a:cs typeface="Arial" panose="020B0604020202020204" pitchFamily="34" charset="0"/>
                <a:sym typeface="Helvetica"/>
              </a:rPr>
              <a:t> </a:t>
            </a:r>
            <a:endParaRPr lang="en-AU" sz="2000">
              <a:latin typeface="Arial" panose="020B0604020202020204" pitchFamily="34" charset="0"/>
              <a:cs typeface="Arial" panose="020B0604020202020204" pitchFamily="34" charset="0"/>
              <a:sym typeface="Helvetica"/>
            </a:endParaRPr>
          </a:p>
          <a:p>
            <a:pPr defTabSz="825500" hangingPunct="0"/>
            <a:endParaRPr lang="en-AU" sz="2000">
              <a:latin typeface="Arial" panose="020B0604020202020204" pitchFamily="34" charset="0"/>
              <a:cs typeface="Arial" panose="020B0604020202020204" pitchFamily="34" charset="0"/>
              <a:sym typeface="Helvetica"/>
            </a:endParaRPr>
          </a:p>
          <a:p>
            <a:pPr defTabSz="825500" hangingPunct="0"/>
            <a:r>
              <a:rPr lang="en-AU" sz="2000" smtClean="0">
                <a:latin typeface="Arial" panose="020B0604020202020204" pitchFamily="34" charset="0"/>
                <a:cs typeface="Arial" panose="020B0604020202020204" pitchFamily="34" charset="0"/>
                <a:sym typeface="Helvetica"/>
              </a:rPr>
              <a:t>Smashing </a:t>
            </a:r>
            <a:r>
              <a:rPr lang="en-AU" sz="2000" smtClean="0">
                <a:latin typeface="Arial" panose="020B0604020202020204" pitchFamily="34" charset="0"/>
                <a:cs typeface="Arial" panose="020B0604020202020204" pitchFamily="34" charset="0"/>
                <a:sym typeface="Helvetica"/>
              </a:rPr>
              <a:t>Magazine</a:t>
            </a:r>
          </a:p>
          <a:p>
            <a:pPr defTabSz="825500" hangingPunct="0"/>
            <a:r>
              <a:rPr lang="en-AU" sz="2000">
                <a:latin typeface="Arial" panose="020B0604020202020204" pitchFamily="34" charset="0"/>
                <a:cs typeface="Arial" panose="020B0604020202020204" pitchFamily="34" charset="0"/>
                <a:sym typeface="Helvetica"/>
                <a:hlinkClick r:id="rId4"/>
              </a:rPr>
              <a:t>https://</a:t>
            </a:r>
            <a:r>
              <a:rPr lang="en-AU" sz="2000">
                <a:latin typeface="Arial" panose="020B0604020202020204" pitchFamily="34" charset="0"/>
                <a:cs typeface="Arial" panose="020B0604020202020204" pitchFamily="34" charset="0"/>
                <a:sym typeface="Helvetica"/>
                <a:hlinkClick r:id="rId4"/>
              </a:rPr>
              <a:t>www.smashingmagazine.com</a:t>
            </a:r>
            <a:r>
              <a:rPr lang="en-AU" sz="2000" smtClean="0">
                <a:latin typeface="Arial" panose="020B0604020202020204" pitchFamily="34" charset="0"/>
                <a:cs typeface="Arial" panose="020B0604020202020204" pitchFamily="34" charset="0"/>
                <a:sym typeface="Helvetica"/>
                <a:hlinkClick r:id="rId4"/>
              </a:rPr>
              <a:t>/</a:t>
            </a:r>
            <a:r>
              <a:rPr lang="en-AU" sz="2000" smtClean="0">
                <a:latin typeface="Arial" panose="020B0604020202020204" pitchFamily="34" charset="0"/>
                <a:cs typeface="Arial" panose="020B0604020202020204" pitchFamily="34" charset="0"/>
                <a:sym typeface="Helvetica"/>
              </a:rPr>
              <a:t> </a:t>
            </a:r>
            <a:endParaRPr lang="en-AU" sz="2000" smtClean="0">
              <a:latin typeface="Arial" panose="020B0604020202020204" pitchFamily="34" charset="0"/>
              <a:cs typeface="Arial" panose="020B0604020202020204" pitchFamily="34" charset="0"/>
              <a:sym typeface="Helvetica"/>
            </a:endParaRPr>
          </a:p>
          <a:p>
            <a:pPr defTabSz="825500" hangingPunct="0"/>
            <a:endParaRPr lang="en-AU" sz="2000">
              <a:latin typeface="Arial" panose="020B0604020202020204" pitchFamily="34" charset="0"/>
              <a:cs typeface="Arial" panose="020B0604020202020204" pitchFamily="34" charset="0"/>
              <a:sym typeface="Helvetica"/>
            </a:endParaRPr>
          </a:p>
        </p:txBody>
      </p:sp>
      <p:sp>
        <p:nvSpPr>
          <p:cNvPr id="3" name="Rectangle 2"/>
          <p:cNvSpPr/>
          <p:nvPr/>
        </p:nvSpPr>
        <p:spPr>
          <a:xfrm>
            <a:off x="9236" y="0"/>
            <a:ext cx="12192000" cy="110836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674255" y="292572"/>
            <a:ext cx="4784436" cy="707886"/>
          </a:xfrm>
          <a:prstGeom prst="rect">
            <a:avLst/>
          </a:prstGeom>
          <a:noFill/>
        </p:spPr>
        <p:txBody>
          <a:bodyPr wrap="square" rtlCol="0">
            <a:spAutoFit/>
          </a:bodyPr>
          <a:lstStyle/>
          <a:p>
            <a:r>
              <a:rPr lang="en-AU" sz="4000" smtClean="0">
                <a:solidFill>
                  <a:schemeClr val="bg1"/>
                </a:solidFill>
                <a:latin typeface="Arial Black" panose="020B0A04020102020204" pitchFamily="34" charset="0"/>
              </a:rPr>
              <a:t>CSS</a:t>
            </a:r>
            <a:endParaRPr lang="en-AU" sz="4000">
              <a:solidFill>
                <a:schemeClr val="bg1"/>
              </a:solidFill>
              <a:latin typeface="Arial Black" panose="020B0A04020102020204" pitchFamily="34" charset="0"/>
            </a:endParaRPr>
          </a:p>
        </p:txBody>
      </p:sp>
    </p:spTree>
    <p:extLst>
      <p:ext uri="{BB962C8B-B14F-4D97-AF65-F5344CB8AC3E}">
        <p14:creationId xmlns:p14="http://schemas.microsoft.com/office/powerpoint/2010/main" val="3725608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idx="13"/>
          </p:nvPr>
        </p:nvPicPr>
        <p:blipFill>
          <a:blip r:embed="rId3">
            <a:extLst>
              <a:ext uri="{28A0092B-C50C-407E-A947-70E740481C1C}">
                <a14:useLocalDpi xmlns:a14="http://schemas.microsoft.com/office/drawing/2010/main" val="0"/>
              </a:ext>
            </a:extLst>
          </a:blip>
          <a:srcRect t="1732" b="1732"/>
          <a:stretch>
            <a:fillRect/>
          </a:stretch>
        </p:blipFill>
        <p:spPr/>
      </p:pic>
    </p:spTree>
    <p:extLst>
      <p:ext uri="{BB962C8B-B14F-4D97-AF65-F5344CB8AC3E}">
        <p14:creationId xmlns:p14="http://schemas.microsoft.com/office/powerpoint/2010/main" val="3837518515"/>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639559" y="6315590"/>
            <a:ext cx="184731" cy="438582"/>
          </a:xfrm>
        </p:spPr>
        <p:txBody>
          <a:bodyPr/>
          <a:lstStyle/>
          <a:p>
            <a:endParaRPr lang="en-AU"/>
          </a:p>
        </p:txBody>
      </p:sp>
      <p:pic>
        <p:nvPicPr>
          <p:cNvPr id="6" name="Picture Placeholder 5"/>
          <p:cNvPicPr>
            <a:picLocks noGrp="1" noChangeAspect="1"/>
          </p:cNvPicPr>
          <p:nvPr>
            <p:ph type="pic" idx="13"/>
          </p:nvPr>
        </p:nvPicPr>
        <p:blipFill>
          <a:blip r:embed="rId3">
            <a:extLst>
              <a:ext uri="{28A0092B-C50C-407E-A947-70E740481C1C}">
                <a14:useLocalDpi xmlns:a14="http://schemas.microsoft.com/office/drawing/2010/main" val="0"/>
              </a:ext>
            </a:extLst>
          </a:blip>
          <a:srcRect t="2551" b="2551"/>
          <a:stretch>
            <a:fillRect/>
          </a:stretch>
        </p:blipFill>
        <p:spPr/>
      </p:pic>
    </p:spTree>
    <p:extLst>
      <p:ext uri="{BB962C8B-B14F-4D97-AF65-F5344CB8AC3E}">
        <p14:creationId xmlns:p14="http://schemas.microsoft.com/office/powerpoint/2010/main" val="3044719400"/>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4255" y="1588654"/>
            <a:ext cx="10307781" cy="1938992"/>
          </a:xfrm>
          <a:prstGeom prst="rect">
            <a:avLst/>
          </a:prstGeom>
          <a:noFill/>
        </p:spPr>
        <p:txBody>
          <a:bodyPr wrap="square" rtlCol="0">
            <a:spAutoFit/>
          </a:bodyPr>
          <a:lstStyle/>
          <a:p>
            <a:pPr defTabSz="825500" hangingPunct="0"/>
            <a:r>
              <a:rPr lang="en-AU" sz="2000" smtClean="0">
                <a:latin typeface="Arial" panose="020B0604020202020204" pitchFamily="34" charset="0"/>
                <a:cs typeface="Arial" panose="020B0604020202020204" pitchFamily="34" charset="0"/>
                <a:sym typeface="Helvetica"/>
              </a:rPr>
              <a:t>The Accessibility Project</a:t>
            </a:r>
          </a:p>
          <a:p>
            <a:pPr defTabSz="825500" hangingPunct="0"/>
            <a:r>
              <a:rPr lang="en-AU" sz="2000">
                <a:latin typeface="Arial" panose="020B0604020202020204" pitchFamily="34" charset="0"/>
                <a:cs typeface="Arial" panose="020B0604020202020204" pitchFamily="34" charset="0"/>
                <a:sym typeface="Helvetica"/>
                <a:hlinkClick r:id="rId2"/>
              </a:rPr>
              <a:t>https://</a:t>
            </a:r>
            <a:r>
              <a:rPr lang="en-AU" sz="2000">
                <a:latin typeface="Arial" panose="020B0604020202020204" pitchFamily="34" charset="0"/>
                <a:cs typeface="Arial" panose="020B0604020202020204" pitchFamily="34" charset="0"/>
                <a:sym typeface="Helvetica"/>
                <a:hlinkClick r:id="rId2"/>
              </a:rPr>
              <a:t>a11yproject.com</a:t>
            </a:r>
            <a:r>
              <a:rPr lang="en-AU" sz="2000" smtClean="0">
                <a:latin typeface="Arial" panose="020B0604020202020204" pitchFamily="34" charset="0"/>
                <a:cs typeface="Arial" panose="020B0604020202020204" pitchFamily="34" charset="0"/>
                <a:sym typeface="Helvetica"/>
                <a:hlinkClick r:id="rId2"/>
              </a:rPr>
              <a:t>/</a:t>
            </a:r>
            <a:r>
              <a:rPr lang="en-AU" sz="2000" smtClean="0">
                <a:latin typeface="Arial" panose="020B0604020202020204" pitchFamily="34" charset="0"/>
                <a:cs typeface="Arial" panose="020B0604020202020204" pitchFamily="34" charset="0"/>
                <a:sym typeface="Helvetica"/>
              </a:rPr>
              <a:t> </a:t>
            </a:r>
            <a:endParaRPr lang="en-AU" sz="2000">
              <a:latin typeface="Arial" panose="020B0604020202020204" pitchFamily="34" charset="0"/>
              <a:cs typeface="Arial" panose="020B0604020202020204" pitchFamily="34" charset="0"/>
              <a:sym typeface="Helvetica"/>
            </a:endParaRPr>
          </a:p>
          <a:p>
            <a:pPr defTabSz="825500" hangingPunct="0"/>
            <a:endParaRPr lang="en-AU" sz="2000" smtClean="0">
              <a:latin typeface="Arial" panose="020B0604020202020204" pitchFamily="34" charset="0"/>
              <a:cs typeface="Arial" panose="020B0604020202020204" pitchFamily="34" charset="0"/>
              <a:sym typeface="Helvetica"/>
            </a:endParaRPr>
          </a:p>
          <a:p>
            <a:pPr defTabSz="825500" hangingPunct="0"/>
            <a:endParaRPr lang="en-AU" sz="2000">
              <a:latin typeface="Arial" panose="020B0604020202020204" pitchFamily="34" charset="0"/>
              <a:cs typeface="Arial" panose="020B0604020202020204" pitchFamily="34" charset="0"/>
              <a:sym typeface="Helvetica"/>
            </a:endParaRPr>
          </a:p>
          <a:p>
            <a:pPr defTabSz="825500" hangingPunct="0"/>
            <a:r>
              <a:rPr lang="en-AU" sz="2000" smtClean="0">
                <a:latin typeface="Arial" panose="020B0604020202020204" pitchFamily="34" charset="0"/>
                <a:cs typeface="Arial" panose="020B0604020202020204" pitchFamily="34" charset="0"/>
                <a:sym typeface="Helvetica"/>
              </a:rPr>
              <a:t>Inclusive Design Patterns by Heydon </a:t>
            </a:r>
            <a:r>
              <a:rPr lang="en-AU" sz="2000" smtClean="0">
                <a:latin typeface="Arial" panose="020B0604020202020204" pitchFamily="34" charset="0"/>
                <a:cs typeface="Arial" panose="020B0604020202020204" pitchFamily="34" charset="0"/>
                <a:sym typeface="Helvetica"/>
              </a:rPr>
              <a:t>Pickering</a:t>
            </a:r>
          </a:p>
          <a:p>
            <a:pPr defTabSz="825500" hangingPunct="0"/>
            <a:r>
              <a:rPr lang="en-AU" sz="2000">
                <a:latin typeface="Arial" panose="020B0604020202020204" pitchFamily="34" charset="0"/>
                <a:cs typeface="Arial" panose="020B0604020202020204" pitchFamily="34" charset="0"/>
                <a:sym typeface="Helvetica"/>
                <a:hlinkClick r:id="rId3"/>
              </a:rPr>
              <a:t>https</a:t>
            </a:r>
            <a:r>
              <a:rPr lang="en-AU" sz="2000">
                <a:latin typeface="Arial" panose="020B0604020202020204" pitchFamily="34" charset="0"/>
                <a:cs typeface="Arial" panose="020B0604020202020204" pitchFamily="34" charset="0"/>
                <a:sym typeface="Helvetica"/>
                <a:hlinkClick r:id="rId3"/>
              </a:rPr>
              <a:t>://</a:t>
            </a:r>
            <a:r>
              <a:rPr lang="en-AU" sz="2000" smtClean="0">
                <a:latin typeface="Arial" panose="020B0604020202020204" pitchFamily="34" charset="0"/>
                <a:cs typeface="Arial" panose="020B0604020202020204" pitchFamily="34" charset="0"/>
                <a:sym typeface="Helvetica"/>
                <a:hlinkClick r:id="rId3"/>
              </a:rPr>
              <a:t>www.smashingmagazine.com/printed-books/inclusive-front-end-design-patterns/</a:t>
            </a:r>
            <a:r>
              <a:rPr lang="en-AU" sz="2000" smtClean="0">
                <a:latin typeface="Arial" panose="020B0604020202020204" pitchFamily="34" charset="0"/>
                <a:cs typeface="Arial" panose="020B0604020202020204" pitchFamily="34" charset="0"/>
                <a:sym typeface="Helvetica"/>
              </a:rPr>
              <a:t> </a:t>
            </a:r>
            <a:endParaRPr lang="en-AU" sz="2000">
              <a:latin typeface="Arial" panose="020B0604020202020204" pitchFamily="34" charset="0"/>
              <a:cs typeface="Arial" panose="020B0604020202020204" pitchFamily="34" charset="0"/>
              <a:sym typeface="Helvetica"/>
            </a:endParaRPr>
          </a:p>
        </p:txBody>
      </p:sp>
      <p:sp>
        <p:nvSpPr>
          <p:cNvPr id="3" name="Rectangle 2"/>
          <p:cNvSpPr/>
          <p:nvPr/>
        </p:nvSpPr>
        <p:spPr>
          <a:xfrm>
            <a:off x="9236" y="0"/>
            <a:ext cx="12192000" cy="110836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674255" y="292572"/>
            <a:ext cx="4784436" cy="707886"/>
          </a:xfrm>
          <a:prstGeom prst="rect">
            <a:avLst/>
          </a:prstGeom>
          <a:noFill/>
        </p:spPr>
        <p:txBody>
          <a:bodyPr wrap="square" rtlCol="0">
            <a:spAutoFit/>
          </a:bodyPr>
          <a:lstStyle/>
          <a:p>
            <a:r>
              <a:rPr lang="en-AU" sz="4000" smtClean="0">
                <a:solidFill>
                  <a:schemeClr val="bg1"/>
                </a:solidFill>
                <a:latin typeface="Arial Black" panose="020B0A04020102020204" pitchFamily="34" charset="0"/>
              </a:rPr>
              <a:t>Javascript</a:t>
            </a:r>
            <a:endParaRPr lang="en-AU" sz="4000">
              <a:solidFill>
                <a:schemeClr val="bg1"/>
              </a:solidFill>
              <a:latin typeface="Arial Black" panose="020B0A04020102020204" pitchFamily="34" charset="0"/>
            </a:endParaRPr>
          </a:p>
        </p:txBody>
      </p:sp>
    </p:spTree>
    <p:extLst>
      <p:ext uri="{BB962C8B-B14F-4D97-AF65-F5344CB8AC3E}">
        <p14:creationId xmlns:p14="http://schemas.microsoft.com/office/powerpoint/2010/main" val="3772425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055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446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5856" y="1400936"/>
            <a:ext cx="10307781" cy="1323439"/>
          </a:xfrm>
          <a:prstGeom prst="rect">
            <a:avLst/>
          </a:prstGeom>
          <a:noFill/>
        </p:spPr>
        <p:txBody>
          <a:bodyPr wrap="square" rtlCol="0">
            <a:spAutoFit/>
          </a:bodyPr>
          <a:lstStyle/>
          <a:p>
            <a:pPr defTabSz="825500" hangingPunct="0"/>
            <a:r>
              <a:rPr lang="en-AU" sz="2000" smtClean="0">
                <a:latin typeface="Arial" panose="020B0604020202020204" pitchFamily="34" charset="0"/>
                <a:cs typeface="Arial" panose="020B0604020202020204" pitchFamily="34" charset="0"/>
                <a:sym typeface="Helvetica"/>
              </a:rPr>
              <a:t>As </a:t>
            </a:r>
            <a:r>
              <a:rPr lang="en-AU" sz="2000" smtClean="0">
                <a:latin typeface="Arial" panose="020B0604020202020204" pitchFamily="34" charset="0"/>
                <a:cs typeface="Arial" panose="020B0604020202020204" pitchFamily="34" charset="0"/>
                <a:sym typeface="Helvetica"/>
              </a:rPr>
              <a:t>for JavaScript, plus:</a:t>
            </a:r>
          </a:p>
          <a:p>
            <a:pPr defTabSz="825500" hangingPunct="0"/>
            <a:endParaRPr lang="en-AU" sz="2000">
              <a:latin typeface="Arial" panose="020B0604020202020204" pitchFamily="34" charset="0"/>
              <a:cs typeface="Arial" panose="020B0604020202020204" pitchFamily="34" charset="0"/>
              <a:sym typeface="Helvetica"/>
            </a:endParaRPr>
          </a:p>
          <a:p>
            <a:pPr defTabSz="825500" hangingPunct="0"/>
            <a:r>
              <a:rPr lang="en-AU" sz="2000" smtClean="0">
                <a:latin typeface="Arial" panose="020B0604020202020204" pitchFamily="34" charset="0"/>
                <a:cs typeface="Arial" panose="020B0604020202020204" pitchFamily="34" charset="0"/>
                <a:sym typeface="Helvetica"/>
              </a:rPr>
              <a:t>WAI-ARIA Authoring Practices </a:t>
            </a:r>
            <a:endParaRPr lang="en-AU" sz="2000" smtClean="0">
              <a:latin typeface="Arial" panose="020B0604020202020204" pitchFamily="34" charset="0"/>
              <a:cs typeface="Arial" panose="020B0604020202020204" pitchFamily="34" charset="0"/>
              <a:sym typeface="Helvetica"/>
            </a:endParaRPr>
          </a:p>
          <a:p>
            <a:pPr defTabSz="825500" hangingPunct="0"/>
            <a:r>
              <a:rPr lang="en-AU" sz="2000">
                <a:latin typeface="Arial" panose="020B0604020202020204" pitchFamily="34" charset="0"/>
                <a:cs typeface="Arial" panose="020B0604020202020204" pitchFamily="34" charset="0"/>
                <a:sym typeface="Helvetica"/>
                <a:hlinkClick r:id="rId2"/>
              </a:rPr>
              <a:t>https://</a:t>
            </a:r>
            <a:r>
              <a:rPr lang="en-AU" sz="2000">
                <a:latin typeface="Arial" panose="020B0604020202020204" pitchFamily="34" charset="0"/>
                <a:cs typeface="Arial" panose="020B0604020202020204" pitchFamily="34" charset="0"/>
                <a:sym typeface="Helvetica"/>
                <a:hlinkClick r:id="rId2"/>
              </a:rPr>
              <a:t>www.w3.org/TR/wai-aria-practices</a:t>
            </a:r>
            <a:r>
              <a:rPr lang="en-AU" sz="2000" smtClean="0">
                <a:latin typeface="Arial" panose="020B0604020202020204" pitchFamily="34" charset="0"/>
                <a:cs typeface="Arial" panose="020B0604020202020204" pitchFamily="34" charset="0"/>
                <a:sym typeface="Helvetica"/>
                <a:hlinkClick r:id="rId2"/>
              </a:rPr>
              <a:t>/</a:t>
            </a:r>
            <a:r>
              <a:rPr lang="en-AU" sz="2000" smtClean="0">
                <a:latin typeface="Arial" panose="020B0604020202020204" pitchFamily="34" charset="0"/>
                <a:cs typeface="Arial" panose="020B0604020202020204" pitchFamily="34" charset="0"/>
                <a:sym typeface="Helvetica"/>
              </a:rPr>
              <a:t> </a:t>
            </a:r>
            <a:endParaRPr lang="en-AU" sz="2000">
              <a:latin typeface="Arial" panose="020B0604020202020204" pitchFamily="34" charset="0"/>
              <a:cs typeface="Arial" panose="020B0604020202020204" pitchFamily="34" charset="0"/>
              <a:sym typeface="Helvetica"/>
            </a:endParaRPr>
          </a:p>
        </p:txBody>
      </p:sp>
      <p:sp>
        <p:nvSpPr>
          <p:cNvPr id="3" name="Rectangle 2"/>
          <p:cNvSpPr/>
          <p:nvPr/>
        </p:nvSpPr>
        <p:spPr>
          <a:xfrm>
            <a:off x="9236" y="0"/>
            <a:ext cx="12192000" cy="110836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674255" y="292572"/>
            <a:ext cx="4784436" cy="707886"/>
          </a:xfrm>
          <a:prstGeom prst="rect">
            <a:avLst/>
          </a:prstGeom>
          <a:noFill/>
        </p:spPr>
        <p:txBody>
          <a:bodyPr wrap="square" rtlCol="0">
            <a:spAutoFit/>
          </a:bodyPr>
          <a:lstStyle/>
          <a:p>
            <a:r>
              <a:rPr lang="en-AU" sz="4000" smtClean="0">
                <a:solidFill>
                  <a:schemeClr val="bg1"/>
                </a:solidFill>
                <a:latin typeface="Arial Black" panose="020B0A04020102020204" pitchFamily="34" charset="0"/>
              </a:rPr>
              <a:t>ARIA</a:t>
            </a:r>
            <a:endParaRPr lang="en-AU" sz="4000">
              <a:solidFill>
                <a:schemeClr val="bg1"/>
              </a:solidFill>
              <a:latin typeface="Arial Black" panose="020B0A04020102020204" pitchFamily="34" charset="0"/>
            </a:endParaRPr>
          </a:p>
        </p:txBody>
      </p:sp>
    </p:spTree>
    <p:extLst>
      <p:ext uri="{BB962C8B-B14F-4D97-AF65-F5344CB8AC3E}">
        <p14:creationId xmlns:p14="http://schemas.microsoft.com/office/powerpoint/2010/main" val="3286826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extBox 1"/>
          <p:cNvSpPr txBox="1"/>
          <p:nvPr/>
        </p:nvSpPr>
        <p:spPr>
          <a:xfrm>
            <a:off x="1168400" y="2921169"/>
            <a:ext cx="9855200" cy="1015663"/>
          </a:xfrm>
          <a:prstGeom prst="rect">
            <a:avLst/>
          </a:prstGeom>
          <a:noFill/>
        </p:spPr>
        <p:txBody>
          <a:bodyPr wrap="square" rtlCol="0">
            <a:spAutoFit/>
          </a:bodyPr>
          <a:lstStyle/>
          <a:p>
            <a:pPr algn="ctr"/>
            <a:r>
              <a:rPr lang="en-AU" sz="6000" smtClean="0">
                <a:solidFill>
                  <a:schemeClr val="bg1"/>
                </a:solidFill>
                <a:latin typeface="Arial Black" panose="020B0A04020102020204" pitchFamily="34" charset="0"/>
              </a:rPr>
              <a:t>Testing</a:t>
            </a:r>
            <a:endParaRPr lang="en-AU" sz="6000">
              <a:solidFill>
                <a:schemeClr val="bg1"/>
              </a:solidFill>
              <a:latin typeface="Arial Black" panose="020B0A04020102020204" pitchFamily="34" charset="0"/>
            </a:endParaRPr>
          </a:p>
        </p:txBody>
      </p:sp>
    </p:spTree>
    <p:extLst>
      <p:ext uri="{BB962C8B-B14F-4D97-AF65-F5344CB8AC3E}">
        <p14:creationId xmlns:p14="http://schemas.microsoft.com/office/powerpoint/2010/main" val="1207556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81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943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50" y="2040690"/>
            <a:ext cx="4762500" cy="2981325"/>
          </a:xfrm>
          <a:prstGeom prst="rect">
            <a:avLst/>
          </a:prstGeom>
        </p:spPr>
      </p:pic>
      <p:sp>
        <p:nvSpPr>
          <p:cNvPr id="4" name="TextBox 3"/>
          <p:cNvSpPr txBox="1"/>
          <p:nvPr/>
        </p:nvSpPr>
        <p:spPr>
          <a:xfrm>
            <a:off x="2590800" y="1056263"/>
            <a:ext cx="7010400" cy="707886"/>
          </a:xfrm>
          <a:prstGeom prst="rect">
            <a:avLst/>
          </a:prstGeom>
          <a:noFill/>
        </p:spPr>
        <p:txBody>
          <a:bodyPr wrap="square" rtlCol="0">
            <a:spAutoFit/>
          </a:bodyPr>
          <a:lstStyle/>
          <a:p>
            <a:pPr algn="ctr"/>
            <a:r>
              <a:rPr lang="en-AU" sz="2000">
                <a:latin typeface="Arial Black" panose="020B0A04020102020204" pitchFamily="34" charset="0"/>
                <a:cs typeface="Arial" panose="020B0604020202020204" pitchFamily="34" charset="0"/>
              </a:rPr>
              <a:t>Microsoft’s Inclusive Design Resources</a:t>
            </a:r>
            <a:br>
              <a:rPr lang="en-AU" sz="2000">
                <a:latin typeface="Arial Black" panose="020B0A04020102020204" pitchFamily="34" charset="0"/>
                <a:cs typeface="Arial" panose="020B0604020202020204" pitchFamily="34" charset="0"/>
              </a:rPr>
            </a:br>
            <a:r>
              <a:rPr lang="en-AU" sz="2000">
                <a:latin typeface="Arial" panose="020B0604020202020204" pitchFamily="34" charset="0"/>
                <a:cs typeface="Arial" panose="020B0604020202020204" pitchFamily="34" charset="0"/>
                <a:hlinkClick r:id="rId3"/>
              </a:rPr>
              <a:t>https://</a:t>
            </a:r>
            <a:r>
              <a:rPr lang="en-AU" sz="2000" smtClean="0">
                <a:latin typeface="Arial" panose="020B0604020202020204" pitchFamily="34" charset="0"/>
                <a:cs typeface="Arial" panose="020B0604020202020204" pitchFamily="34" charset="0"/>
                <a:hlinkClick r:id="rId3"/>
              </a:rPr>
              <a:t>www.microsoft.com/en-us/design/inclusive</a:t>
            </a:r>
            <a:r>
              <a:rPr lang="en-AU" sz="2000" smtClean="0">
                <a:latin typeface="Arial" panose="020B0604020202020204" pitchFamily="34" charset="0"/>
                <a:cs typeface="Arial" panose="020B0604020202020204" pitchFamily="34" charset="0"/>
              </a:rPr>
              <a:t> </a:t>
            </a:r>
            <a:endParaRPr lang="en-AU"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2263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2589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7382" y="1400936"/>
            <a:ext cx="10307781" cy="2862322"/>
          </a:xfrm>
          <a:prstGeom prst="rect">
            <a:avLst/>
          </a:prstGeom>
          <a:noFill/>
        </p:spPr>
        <p:txBody>
          <a:bodyPr wrap="square" rtlCol="0">
            <a:spAutoFit/>
          </a:bodyPr>
          <a:lstStyle/>
          <a:p>
            <a:pPr defTabSz="825500" hangingPunct="0"/>
            <a:r>
              <a:rPr lang="en-AU" sz="2000" smtClean="0">
                <a:latin typeface="Arial" panose="020B0604020202020204" pitchFamily="34" charset="0"/>
                <a:cs typeface="Arial" panose="020B0604020202020204" pitchFamily="34" charset="0"/>
                <a:sym typeface="Helvetica"/>
              </a:rPr>
              <a:t>WCAG v2.0</a:t>
            </a:r>
          </a:p>
          <a:p>
            <a:pPr defTabSz="825500" hangingPunct="0"/>
            <a:r>
              <a:rPr lang="en-AU" sz="2000">
                <a:latin typeface="Arial" panose="020B0604020202020204" pitchFamily="34" charset="0"/>
                <a:cs typeface="Arial" panose="020B0604020202020204" pitchFamily="34" charset="0"/>
                <a:sym typeface="Helvetica"/>
                <a:hlinkClick r:id="rId2"/>
              </a:rPr>
              <a:t>https://</a:t>
            </a:r>
            <a:r>
              <a:rPr lang="en-AU" sz="2000">
                <a:latin typeface="Arial" panose="020B0604020202020204" pitchFamily="34" charset="0"/>
                <a:cs typeface="Arial" panose="020B0604020202020204" pitchFamily="34" charset="0"/>
                <a:sym typeface="Helvetica"/>
                <a:hlinkClick r:id="rId2"/>
              </a:rPr>
              <a:t>www.w3.org/TR/WCAG20</a:t>
            </a:r>
            <a:r>
              <a:rPr lang="en-AU" sz="2000" smtClean="0">
                <a:latin typeface="Arial" panose="020B0604020202020204" pitchFamily="34" charset="0"/>
                <a:cs typeface="Arial" panose="020B0604020202020204" pitchFamily="34" charset="0"/>
                <a:sym typeface="Helvetica"/>
                <a:hlinkClick r:id="rId2"/>
              </a:rPr>
              <a:t>/</a:t>
            </a:r>
            <a:r>
              <a:rPr lang="en-AU" sz="2000" smtClean="0">
                <a:latin typeface="Arial" panose="020B0604020202020204" pitchFamily="34" charset="0"/>
                <a:cs typeface="Arial" panose="020B0604020202020204" pitchFamily="34" charset="0"/>
                <a:sym typeface="Helvetica"/>
              </a:rPr>
              <a:t> </a:t>
            </a:r>
            <a:endParaRPr lang="en-AU" sz="2000">
              <a:latin typeface="Arial" panose="020B0604020202020204" pitchFamily="34" charset="0"/>
              <a:cs typeface="Arial" panose="020B0604020202020204" pitchFamily="34" charset="0"/>
              <a:sym typeface="Helvetica"/>
            </a:endParaRPr>
          </a:p>
          <a:p>
            <a:pPr defTabSz="825500" hangingPunct="0"/>
            <a:endParaRPr lang="en-AU" sz="2000">
              <a:latin typeface="Arial" panose="020B0604020202020204" pitchFamily="34" charset="0"/>
              <a:cs typeface="Arial" panose="020B0604020202020204" pitchFamily="34" charset="0"/>
              <a:sym typeface="Helvetica"/>
            </a:endParaRPr>
          </a:p>
          <a:p>
            <a:pPr defTabSz="825500" hangingPunct="0"/>
            <a:r>
              <a:rPr lang="en-AU" sz="2000" smtClean="0">
                <a:latin typeface="Arial" panose="020B0604020202020204" pitchFamily="34" charset="0"/>
                <a:cs typeface="Arial" panose="020B0604020202020204" pitchFamily="34" charset="0"/>
                <a:sym typeface="Helvetica"/>
              </a:rPr>
              <a:t>WebAIM’s plain language version</a:t>
            </a:r>
          </a:p>
          <a:p>
            <a:pPr defTabSz="825500" hangingPunct="0"/>
            <a:r>
              <a:rPr lang="en-AU" sz="2000">
                <a:latin typeface="Arial" panose="020B0604020202020204" pitchFamily="34" charset="0"/>
                <a:cs typeface="Arial" panose="020B0604020202020204" pitchFamily="34" charset="0"/>
                <a:sym typeface="Helvetica"/>
                <a:hlinkClick r:id="rId3"/>
              </a:rPr>
              <a:t>http</a:t>
            </a:r>
            <a:r>
              <a:rPr lang="en-AU" sz="2000">
                <a:latin typeface="Arial" panose="020B0604020202020204" pitchFamily="34" charset="0"/>
                <a:cs typeface="Arial" panose="020B0604020202020204" pitchFamily="34" charset="0"/>
                <a:sym typeface="Helvetica"/>
                <a:hlinkClick r:id="rId3"/>
              </a:rPr>
              <a:t>://</a:t>
            </a:r>
            <a:r>
              <a:rPr lang="en-AU" sz="2000" smtClean="0">
                <a:latin typeface="Arial" panose="020B0604020202020204" pitchFamily="34" charset="0"/>
                <a:cs typeface="Arial" panose="020B0604020202020204" pitchFamily="34" charset="0"/>
                <a:sym typeface="Helvetica"/>
                <a:hlinkClick r:id="rId3"/>
              </a:rPr>
              <a:t>webaim.org/standards/wcag/checklist</a:t>
            </a:r>
            <a:r>
              <a:rPr lang="en-AU" sz="2000" smtClean="0">
                <a:latin typeface="Arial" panose="020B0604020202020204" pitchFamily="34" charset="0"/>
                <a:cs typeface="Arial" panose="020B0604020202020204" pitchFamily="34" charset="0"/>
                <a:sym typeface="Helvetica"/>
              </a:rPr>
              <a:t> </a:t>
            </a:r>
            <a:endParaRPr lang="en-AU" sz="2000" smtClean="0">
              <a:latin typeface="Arial" panose="020B0604020202020204" pitchFamily="34" charset="0"/>
              <a:cs typeface="Arial" panose="020B0604020202020204" pitchFamily="34" charset="0"/>
              <a:sym typeface="Helvetica"/>
            </a:endParaRPr>
          </a:p>
          <a:p>
            <a:pPr defTabSz="825500" hangingPunct="0"/>
            <a:endParaRPr lang="en-AU" sz="2000" smtClean="0">
              <a:latin typeface="Arial" panose="020B0604020202020204" pitchFamily="34" charset="0"/>
              <a:cs typeface="Arial" panose="020B0604020202020204" pitchFamily="34" charset="0"/>
              <a:sym typeface="Helvetica"/>
            </a:endParaRPr>
          </a:p>
          <a:p>
            <a:pPr defTabSz="825500" hangingPunct="0"/>
            <a:r>
              <a:rPr lang="en-AU" sz="2000" smtClean="0">
                <a:latin typeface="Arial" panose="020B0604020202020204" pitchFamily="34" charset="0"/>
                <a:cs typeface="Arial" panose="020B0604020202020204" pitchFamily="34" charset="0"/>
                <a:sym typeface="Helvetica"/>
              </a:rPr>
              <a:t>v2.1 </a:t>
            </a:r>
            <a:r>
              <a:rPr lang="en-AU" sz="2000" smtClean="0">
                <a:latin typeface="Arial" panose="020B0604020202020204" pitchFamily="34" charset="0"/>
                <a:cs typeface="Arial" panose="020B0604020202020204" pitchFamily="34" charset="0"/>
                <a:sym typeface="Helvetica"/>
              </a:rPr>
              <a:t>due </a:t>
            </a:r>
            <a:r>
              <a:rPr lang="en-AU" sz="2000" smtClean="0">
                <a:latin typeface="Arial" panose="020B0604020202020204" pitchFamily="34" charset="0"/>
                <a:cs typeface="Arial" panose="020B0604020202020204" pitchFamily="34" charset="0"/>
                <a:sym typeface="Helvetica"/>
              </a:rPr>
              <a:t>mid-2018 – touch, cognitive support</a:t>
            </a:r>
          </a:p>
          <a:p>
            <a:pPr defTabSz="825500" hangingPunct="0"/>
            <a:r>
              <a:rPr lang="en-AU" sz="2000" smtClean="0">
                <a:latin typeface="Arial" panose="020B0604020202020204" pitchFamily="34" charset="0"/>
                <a:cs typeface="Arial" panose="020B0604020202020204" pitchFamily="34" charset="0"/>
                <a:sym typeface="Helvetica"/>
              </a:rPr>
              <a:t>v3.0 (Silver) due in 2021 – VR, games, and more</a:t>
            </a:r>
            <a:endParaRPr lang="en-AU" sz="2000" smtClean="0">
              <a:latin typeface="Arial" panose="020B0604020202020204" pitchFamily="34" charset="0"/>
              <a:cs typeface="Arial" panose="020B0604020202020204" pitchFamily="34" charset="0"/>
              <a:sym typeface="Helvetica"/>
            </a:endParaRPr>
          </a:p>
          <a:p>
            <a:pPr defTabSz="825500" hangingPunct="0"/>
            <a:endParaRPr lang="en-AU" sz="2000">
              <a:latin typeface="Arial" panose="020B0604020202020204" pitchFamily="34" charset="0"/>
              <a:cs typeface="Arial" panose="020B0604020202020204" pitchFamily="34" charset="0"/>
              <a:sym typeface="Helvetica"/>
            </a:endParaRPr>
          </a:p>
        </p:txBody>
      </p:sp>
      <p:sp>
        <p:nvSpPr>
          <p:cNvPr id="3" name="Rectangle 2"/>
          <p:cNvSpPr/>
          <p:nvPr/>
        </p:nvSpPr>
        <p:spPr>
          <a:xfrm>
            <a:off x="9236" y="0"/>
            <a:ext cx="12192000" cy="110836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674255" y="292572"/>
            <a:ext cx="4784436" cy="707886"/>
          </a:xfrm>
          <a:prstGeom prst="rect">
            <a:avLst/>
          </a:prstGeom>
          <a:noFill/>
        </p:spPr>
        <p:txBody>
          <a:bodyPr wrap="square" rtlCol="0">
            <a:spAutoFit/>
          </a:bodyPr>
          <a:lstStyle/>
          <a:p>
            <a:r>
              <a:rPr lang="en-AU" sz="4000" smtClean="0">
                <a:solidFill>
                  <a:schemeClr val="bg1"/>
                </a:solidFill>
                <a:latin typeface="Arial Black" panose="020B0A04020102020204" pitchFamily="34" charset="0"/>
              </a:rPr>
              <a:t>WCAG 2.0</a:t>
            </a:r>
            <a:endParaRPr lang="en-AU" sz="4000">
              <a:solidFill>
                <a:schemeClr val="bg1"/>
              </a:solidFill>
              <a:latin typeface="Arial Black" panose="020B0A04020102020204" pitchFamily="34" charset="0"/>
            </a:endParaRPr>
          </a:p>
        </p:txBody>
      </p:sp>
    </p:spTree>
    <p:extLst>
      <p:ext uri="{BB962C8B-B14F-4D97-AF65-F5344CB8AC3E}">
        <p14:creationId xmlns:p14="http://schemas.microsoft.com/office/powerpoint/2010/main" val="2261904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230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821" y="0"/>
            <a:ext cx="4852358" cy="6858000"/>
          </a:xfrm>
          <a:prstGeom prst="rect">
            <a:avLst/>
          </a:prstGeom>
        </p:spPr>
      </p:pic>
    </p:spTree>
    <p:extLst>
      <p:ext uri="{BB962C8B-B14F-4D97-AF65-F5344CB8AC3E}">
        <p14:creationId xmlns:p14="http://schemas.microsoft.com/office/powerpoint/2010/main" val="2664156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smtClean="0">
                <a:latin typeface="Arial Black" panose="020B0A04020102020204" pitchFamily="34" charset="0"/>
              </a:rPr>
              <a:t>Thankyou</a:t>
            </a:r>
            <a:endParaRPr lang="en-AU">
              <a:latin typeface="Arial Black" panose="020B0A04020102020204" pitchFamily="34" charset="0"/>
            </a:endParaRPr>
          </a:p>
        </p:txBody>
      </p:sp>
      <p:sp>
        <p:nvSpPr>
          <p:cNvPr id="3" name="Subtitle 2"/>
          <p:cNvSpPr>
            <a:spLocks noGrp="1"/>
          </p:cNvSpPr>
          <p:nvPr>
            <p:ph type="subTitle" idx="1"/>
          </p:nvPr>
        </p:nvSpPr>
        <p:spPr/>
        <p:txBody>
          <a:bodyPr>
            <a:normAutofit fontScale="92500" lnSpcReduction="20000"/>
          </a:bodyPr>
          <a:lstStyle/>
          <a:p>
            <a:r>
              <a:rPr lang="en-AU" smtClean="0"/>
              <a:t>Slides:</a:t>
            </a:r>
          </a:p>
          <a:p>
            <a:r>
              <a:rPr lang="en-AU" smtClean="0">
                <a:hlinkClick r:id="rId2"/>
              </a:rPr>
              <a:t>www.juliegrundy.id.au/links/basics.html</a:t>
            </a:r>
            <a:r>
              <a:rPr lang="en-AU" smtClean="0"/>
              <a:t> </a:t>
            </a:r>
            <a:br>
              <a:rPr lang="en-AU" smtClean="0"/>
            </a:br>
            <a:r>
              <a:rPr lang="en-AU" smtClean="0"/>
              <a:t/>
            </a:r>
            <a:br>
              <a:rPr lang="en-AU" smtClean="0"/>
            </a:br>
            <a:r>
              <a:rPr lang="en-AU" smtClean="0"/>
              <a:t>Julie </a:t>
            </a:r>
            <a:r>
              <a:rPr lang="en-AU" smtClean="0"/>
              <a:t>Grundy</a:t>
            </a:r>
          </a:p>
          <a:p>
            <a:r>
              <a:rPr lang="en-AU" smtClean="0"/>
              <a:t>@stringy</a:t>
            </a:r>
            <a:endParaRPr lang="en-AU"/>
          </a:p>
        </p:txBody>
      </p:sp>
      <p:pic>
        <p:nvPicPr>
          <p:cNvPr id="4" name="Picture 3" descr="Level Access Logo" title="Level Access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7029" y="429340"/>
            <a:ext cx="2477943" cy="1097280"/>
          </a:xfrm>
          <a:prstGeom prst="rect">
            <a:avLst/>
          </a:prstGeom>
        </p:spPr>
      </p:pic>
    </p:spTree>
    <p:extLst>
      <p:ext uri="{BB962C8B-B14F-4D97-AF65-F5344CB8AC3E}">
        <p14:creationId xmlns:p14="http://schemas.microsoft.com/office/powerpoint/2010/main" val="225941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47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5953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850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4300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r="-1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0213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5949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030A0"/>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TotalTime>
  <Words>493</Words>
  <Application>Microsoft Office PowerPoint</Application>
  <PresentationFormat>Widescreen</PresentationFormat>
  <Paragraphs>89</Paragraphs>
  <Slides>34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Arial Black</vt:lpstr>
      <vt:lpstr>Calibri</vt:lpstr>
      <vt:lpstr>Calibri Light</vt:lpstr>
      <vt:lpstr>Courier New</vt:lpstr>
      <vt:lpstr>Helvetica</vt:lpstr>
      <vt:lpstr>Office Theme</vt:lpstr>
      <vt:lpstr>Accessibility Basics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Accessibility Basics</dc:title>
  <dc:creator>Julie Grundy</dc:creator>
  <cp:lastModifiedBy>Julie Grundy</cp:lastModifiedBy>
  <cp:revision>66</cp:revision>
  <dcterms:created xsi:type="dcterms:W3CDTF">2018-03-17T01:43:43Z</dcterms:created>
  <dcterms:modified xsi:type="dcterms:W3CDTF">2018-03-21T02:54:18Z</dcterms:modified>
</cp:coreProperties>
</file>